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77" r:id="rId3"/>
    <p:sldId id="373" r:id="rId4"/>
    <p:sldId id="388" r:id="rId5"/>
    <p:sldId id="389" r:id="rId6"/>
    <p:sldId id="390" r:id="rId7"/>
    <p:sldId id="391" r:id="rId8"/>
    <p:sldId id="401" r:id="rId9"/>
    <p:sldId id="392" r:id="rId10"/>
    <p:sldId id="397" r:id="rId11"/>
    <p:sldId id="393" r:id="rId12"/>
    <p:sldId id="398" r:id="rId13"/>
    <p:sldId id="399" r:id="rId14"/>
    <p:sldId id="367" r:id="rId15"/>
    <p:sldId id="400" r:id="rId16"/>
    <p:sldId id="374" r:id="rId17"/>
    <p:sldId id="387" r:id="rId18"/>
    <p:sldId id="394" r:id="rId19"/>
    <p:sldId id="395" r:id="rId20"/>
    <p:sldId id="378" r:id="rId21"/>
    <p:sldId id="380" r:id="rId22"/>
    <p:sldId id="381" r:id="rId23"/>
    <p:sldId id="382" r:id="rId24"/>
    <p:sldId id="383" r:id="rId25"/>
    <p:sldId id="384" r:id="rId26"/>
    <p:sldId id="385" r:id="rId27"/>
    <p:sldId id="375" r:id="rId28"/>
    <p:sldId id="291" r:id="rId29"/>
    <p:sldId id="365" r:id="rId30"/>
    <p:sldId id="368" r:id="rId31"/>
    <p:sldId id="370" r:id="rId32"/>
  </p:sldIdLst>
  <p:sldSz cx="9144000" cy="5143500" type="screen16x9"/>
  <p:notesSz cx="6858000" cy="99472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93B"/>
    <a:srgbClr val="F5C24C"/>
    <a:srgbClr val="4F81BD"/>
    <a:srgbClr val="D7E4BD"/>
    <a:srgbClr val="D8665A"/>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5" autoAdjust="0"/>
    <p:restoredTop sz="88622" autoAdjust="0"/>
  </p:normalViewPr>
  <p:slideViewPr>
    <p:cSldViewPr>
      <p:cViewPr>
        <p:scale>
          <a:sx n="94" d="100"/>
          <a:sy n="94" d="100"/>
        </p:scale>
        <p:origin x="-1936" y="-5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BCE03-AC1F-4962-A3BE-EA1477D3008C}"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n-IN"/>
        </a:p>
      </dgm:t>
    </dgm:pt>
    <dgm:pt modelId="{3581BEB4-E9FA-4416-9F9F-FE8E82F565D4}">
      <dgm:prSet phldrT="[Text]" custT="1"/>
      <dgm:spPr>
        <a:solidFill>
          <a:schemeClr val="tx2">
            <a:lumMod val="60000"/>
            <a:lumOff val="40000"/>
          </a:schemeClr>
        </a:solidFill>
      </dgm:spPr>
      <dgm:t>
        <a:bodyPr/>
        <a:lstStyle/>
        <a:p>
          <a:r>
            <a:rPr lang="en-IN" sz="2400" dirty="0" smtClean="0"/>
            <a:t>MHRD, under its NME-ICT, has allocated funds to the UGC for development of e-content in 71 subjects at postgraduate level.</a:t>
          </a:r>
          <a:endParaRPr lang="en-IN" sz="2400" dirty="0"/>
        </a:p>
      </dgm:t>
    </dgm:pt>
    <dgm:pt modelId="{096F4A9E-7AE3-4CCF-9024-0CAAA7846F6C}" type="parTrans" cxnId="{ED693507-870D-463D-9955-EB7D1F774CFA}">
      <dgm:prSet/>
      <dgm:spPr/>
      <dgm:t>
        <a:bodyPr/>
        <a:lstStyle/>
        <a:p>
          <a:endParaRPr lang="en-IN"/>
        </a:p>
      </dgm:t>
    </dgm:pt>
    <dgm:pt modelId="{B4530C76-B329-49C4-8C10-B17E8CC697B3}" type="sibTrans" cxnId="{ED693507-870D-463D-9955-EB7D1F774CFA}">
      <dgm:prSet/>
      <dgm:spPr/>
      <dgm:t>
        <a:bodyPr/>
        <a:lstStyle/>
        <a:p>
          <a:endParaRPr lang="en-IN"/>
        </a:p>
      </dgm:t>
    </dgm:pt>
    <dgm:pt modelId="{7EA2F4E8-1FF8-43EE-8A70-4BEB2A31D9BA}">
      <dgm:prSet phldrT="[Text]" custT="1"/>
      <dgm:spPr>
        <a:solidFill>
          <a:srgbClr val="A43D28"/>
        </a:solidFill>
      </dgm:spPr>
      <dgm:t>
        <a:bodyPr/>
        <a:lstStyle/>
        <a:p>
          <a:pPr algn="l"/>
          <a:r>
            <a:rPr lang="en-US" sz="3600" dirty="0" smtClean="0"/>
            <a:t>E- PG Pathshala</a:t>
          </a:r>
        </a:p>
        <a:p>
          <a:pPr algn="r"/>
          <a:r>
            <a:rPr lang="en-US" sz="1400" dirty="0" smtClean="0"/>
            <a:t>http://epgp.inflibnet.ac.in</a:t>
          </a:r>
          <a:endParaRPr lang="en-IN" sz="1400" dirty="0"/>
        </a:p>
      </dgm:t>
    </dgm:pt>
    <dgm:pt modelId="{3913DC78-837D-46F3-856A-3C5933E0E98B}" type="parTrans" cxnId="{D80D265C-7836-418D-841D-6D2DF4E7C50D}">
      <dgm:prSet/>
      <dgm:spPr/>
      <dgm:t>
        <a:bodyPr/>
        <a:lstStyle/>
        <a:p>
          <a:endParaRPr lang="en-IN"/>
        </a:p>
      </dgm:t>
    </dgm:pt>
    <dgm:pt modelId="{5A5C5D20-0A3F-4B6D-8688-44D6D8CE333F}" type="sibTrans" cxnId="{D80D265C-7836-418D-841D-6D2DF4E7C50D}">
      <dgm:prSet/>
      <dgm:spPr/>
      <dgm:t>
        <a:bodyPr/>
        <a:lstStyle/>
        <a:p>
          <a:endParaRPr lang="en-IN"/>
        </a:p>
      </dgm:t>
    </dgm:pt>
    <dgm:pt modelId="{0AC9C740-3D1A-47AB-8A23-17C5EB2BED5A}">
      <dgm:prSet/>
      <dgm:spPr>
        <a:solidFill>
          <a:schemeClr val="tx2">
            <a:lumMod val="50000"/>
          </a:schemeClr>
        </a:solidFill>
      </dgm:spPr>
      <dgm:t>
        <a:bodyPr/>
        <a:lstStyle/>
        <a:p>
          <a:r>
            <a:rPr lang="en-IN" dirty="0" smtClean="0"/>
            <a:t>Social Sciences, Arts, Humanities, Natural &amp; Mathematical Sciences, linguistics and languages </a:t>
          </a:r>
          <a:endParaRPr lang="en-IN" dirty="0"/>
        </a:p>
      </dgm:t>
    </dgm:pt>
    <dgm:pt modelId="{15CC9448-10C6-4605-A1A9-9D95E99AC94A}" type="sibTrans" cxnId="{164B09D8-D575-4FC1-8BA0-24582CA303B7}">
      <dgm:prSet/>
      <dgm:spPr/>
      <dgm:t>
        <a:bodyPr/>
        <a:lstStyle/>
        <a:p>
          <a:endParaRPr lang="en-IN"/>
        </a:p>
      </dgm:t>
    </dgm:pt>
    <dgm:pt modelId="{C24F4271-6B91-4756-A87B-DE3317976371}" type="parTrans" cxnId="{164B09D8-D575-4FC1-8BA0-24582CA303B7}">
      <dgm:prSet/>
      <dgm:spPr/>
      <dgm:t>
        <a:bodyPr/>
        <a:lstStyle/>
        <a:p>
          <a:endParaRPr lang="en-IN"/>
        </a:p>
      </dgm:t>
    </dgm:pt>
    <dgm:pt modelId="{C08A579F-2572-41E2-9B61-C59865B6AC4C}" type="pres">
      <dgm:prSet presAssocID="{265BCE03-AC1F-4962-A3BE-EA1477D3008C}" presName="linearFlow" presStyleCnt="0">
        <dgm:presLayoutVars>
          <dgm:dir/>
          <dgm:resizeHandles val="exact"/>
        </dgm:presLayoutVars>
      </dgm:prSet>
      <dgm:spPr/>
      <dgm:t>
        <a:bodyPr/>
        <a:lstStyle/>
        <a:p>
          <a:endParaRPr lang="en-IN"/>
        </a:p>
      </dgm:t>
    </dgm:pt>
    <dgm:pt modelId="{52E010CE-048B-4481-9DE0-950C1DEF6509}" type="pres">
      <dgm:prSet presAssocID="{3581BEB4-E9FA-4416-9F9F-FE8E82F565D4}" presName="composite" presStyleCnt="0"/>
      <dgm:spPr/>
    </dgm:pt>
    <dgm:pt modelId="{D2DF9085-E4A8-4B5B-97B7-1E807DE8A827}" type="pres">
      <dgm:prSet presAssocID="{3581BEB4-E9FA-4416-9F9F-FE8E82F565D4}" presName="imgShp" presStyleLbl="fgImgPlace1" presStyleIdx="0" presStyleCnt="3" custLinFactX="-50692" custLinFactNeighborX="-100000" custLinFactNeighborY="-31780"/>
      <dgm:spPr>
        <a:blipFill rotWithShape="0">
          <a:blip xmlns:r="http://schemas.openxmlformats.org/officeDocument/2006/relationships" r:embed="rId1"/>
          <a:stretch>
            <a:fillRect/>
          </a:stretch>
        </a:blipFill>
      </dgm:spPr>
    </dgm:pt>
    <dgm:pt modelId="{C23DDDA8-5DE3-4BFF-9096-B5BAF4B28590}" type="pres">
      <dgm:prSet presAssocID="{3581BEB4-E9FA-4416-9F9F-FE8E82F565D4}" presName="txShp" presStyleLbl="node1" presStyleIdx="0" presStyleCnt="3" custScaleX="137399" custLinFactNeighborX="2531" custLinFactNeighborY="-5326">
        <dgm:presLayoutVars>
          <dgm:bulletEnabled val="1"/>
        </dgm:presLayoutVars>
      </dgm:prSet>
      <dgm:spPr/>
      <dgm:t>
        <a:bodyPr/>
        <a:lstStyle/>
        <a:p>
          <a:endParaRPr lang="en-IN"/>
        </a:p>
      </dgm:t>
    </dgm:pt>
    <dgm:pt modelId="{736FFC8A-2EBB-46E1-9F22-9A33C854EC40}" type="pres">
      <dgm:prSet presAssocID="{B4530C76-B329-49C4-8C10-B17E8CC697B3}" presName="spacing" presStyleCnt="0"/>
      <dgm:spPr/>
    </dgm:pt>
    <dgm:pt modelId="{6671F699-7A64-41AD-A5F7-3F025CF12B3B}" type="pres">
      <dgm:prSet presAssocID="{0AC9C740-3D1A-47AB-8A23-17C5EB2BED5A}" presName="composite" presStyleCnt="0"/>
      <dgm:spPr/>
    </dgm:pt>
    <dgm:pt modelId="{119AE782-B497-46D7-9213-00854F026269}" type="pres">
      <dgm:prSet presAssocID="{0AC9C740-3D1A-47AB-8A23-17C5EB2BED5A}" presName="imgShp" presStyleLbl="fgImgPlace1" presStyleIdx="1" presStyleCnt="3" custLinFactNeighborX="-79556" custLinFactNeighborY="-6383"/>
      <dgm:spPr>
        <a:blipFill rotWithShape="0">
          <a:blip xmlns:r="http://schemas.openxmlformats.org/officeDocument/2006/relationships" r:embed="rId2"/>
          <a:stretch>
            <a:fillRect/>
          </a:stretch>
        </a:blipFill>
      </dgm:spPr>
      <dgm:t>
        <a:bodyPr/>
        <a:lstStyle/>
        <a:p>
          <a:endParaRPr lang="en-IN"/>
        </a:p>
      </dgm:t>
    </dgm:pt>
    <dgm:pt modelId="{1055A7D1-5516-45F9-AC78-D1CDA4C84C80}" type="pres">
      <dgm:prSet presAssocID="{0AC9C740-3D1A-47AB-8A23-17C5EB2BED5A}" presName="txShp" presStyleLbl="node1" presStyleIdx="1" presStyleCnt="3" custScaleX="139579" custLinFactNeighborX="1441" custLinFactNeighborY="777">
        <dgm:presLayoutVars>
          <dgm:bulletEnabled val="1"/>
        </dgm:presLayoutVars>
      </dgm:prSet>
      <dgm:spPr/>
      <dgm:t>
        <a:bodyPr/>
        <a:lstStyle/>
        <a:p>
          <a:endParaRPr lang="en-IN"/>
        </a:p>
      </dgm:t>
    </dgm:pt>
    <dgm:pt modelId="{049EDDA0-BBA7-4C6A-B695-6EED49E48C5A}" type="pres">
      <dgm:prSet presAssocID="{15CC9448-10C6-4605-A1A9-9D95E99AC94A}" presName="spacing" presStyleCnt="0"/>
      <dgm:spPr/>
    </dgm:pt>
    <dgm:pt modelId="{5B0ED3E7-AEE6-4CC3-B778-8F8976FBDBD4}" type="pres">
      <dgm:prSet presAssocID="{7EA2F4E8-1FF8-43EE-8A70-4BEB2A31D9BA}" presName="composite" presStyleCnt="0"/>
      <dgm:spPr/>
    </dgm:pt>
    <dgm:pt modelId="{E7F5EEA2-723A-43C5-A52A-611CA05928DB}" type="pres">
      <dgm:prSet presAssocID="{7EA2F4E8-1FF8-43EE-8A70-4BEB2A31D9BA}" presName="imgShp" presStyleLbl="fgImgPlace1" presStyleIdx="2" presStyleCnt="3" custLinFactNeighborX="-72396" custLinFactNeighborY="-198"/>
      <dgm:spPr>
        <a:blipFill rotWithShape="0">
          <a:blip xmlns:r="http://schemas.openxmlformats.org/officeDocument/2006/relationships" r:embed="rId3"/>
          <a:stretch>
            <a:fillRect/>
          </a:stretch>
        </a:blipFill>
      </dgm:spPr>
    </dgm:pt>
    <dgm:pt modelId="{6D494C97-1551-4DFC-B522-FEF247260DAF}" type="pres">
      <dgm:prSet presAssocID="{7EA2F4E8-1FF8-43EE-8A70-4BEB2A31D9BA}" presName="txShp" presStyleLbl="node1" presStyleIdx="2" presStyleCnt="3" custScaleX="134820" custLinFactNeighborX="4094" custLinFactNeighborY="-198">
        <dgm:presLayoutVars>
          <dgm:bulletEnabled val="1"/>
        </dgm:presLayoutVars>
      </dgm:prSet>
      <dgm:spPr/>
      <dgm:t>
        <a:bodyPr/>
        <a:lstStyle/>
        <a:p>
          <a:endParaRPr lang="en-IN"/>
        </a:p>
      </dgm:t>
    </dgm:pt>
  </dgm:ptLst>
  <dgm:cxnLst>
    <dgm:cxn modelId="{ED693507-870D-463D-9955-EB7D1F774CFA}" srcId="{265BCE03-AC1F-4962-A3BE-EA1477D3008C}" destId="{3581BEB4-E9FA-4416-9F9F-FE8E82F565D4}" srcOrd="0" destOrd="0" parTransId="{096F4A9E-7AE3-4CCF-9024-0CAAA7846F6C}" sibTransId="{B4530C76-B329-49C4-8C10-B17E8CC697B3}"/>
    <dgm:cxn modelId="{096B51A7-EF66-41F7-BE08-A494004F11AC}" type="presOf" srcId="{265BCE03-AC1F-4962-A3BE-EA1477D3008C}" destId="{C08A579F-2572-41E2-9B61-C59865B6AC4C}" srcOrd="0" destOrd="0" presId="urn:microsoft.com/office/officeart/2005/8/layout/vList3#3"/>
    <dgm:cxn modelId="{78AB223A-9EC8-4CF8-9A49-5A74E2F2B599}" type="presOf" srcId="{7EA2F4E8-1FF8-43EE-8A70-4BEB2A31D9BA}" destId="{6D494C97-1551-4DFC-B522-FEF247260DAF}" srcOrd="0" destOrd="0" presId="urn:microsoft.com/office/officeart/2005/8/layout/vList3#3"/>
    <dgm:cxn modelId="{164B09D8-D575-4FC1-8BA0-24582CA303B7}" srcId="{265BCE03-AC1F-4962-A3BE-EA1477D3008C}" destId="{0AC9C740-3D1A-47AB-8A23-17C5EB2BED5A}" srcOrd="1" destOrd="0" parTransId="{C24F4271-6B91-4756-A87B-DE3317976371}" sibTransId="{15CC9448-10C6-4605-A1A9-9D95E99AC94A}"/>
    <dgm:cxn modelId="{D80D265C-7836-418D-841D-6D2DF4E7C50D}" srcId="{265BCE03-AC1F-4962-A3BE-EA1477D3008C}" destId="{7EA2F4E8-1FF8-43EE-8A70-4BEB2A31D9BA}" srcOrd="2" destOrd="0" parTransId="{3913DC78-837D-46F3-856A-3C5933E0E98B}" sibTransId="{5A5C5D20-0A3F-4B6D-8688-44D6D8CE333F}"/>
    <dgm:cxn modelId="{09987515-638B-49E9-96E5-94DD86B18F0F}" type="presOf" srcId="{3581BEB4-E9FA-4416-9F9F-FE8E82F565D4}" destId="{C23DDDA8-5DE3-4BFF-9096-B5BAF4B28590}" srcOrd="0" destOrd="0" presId="urn:microsoft.com/office/officeart/2005/8/layout/vList3#3"/>
    <dgm:cxn modelId="{E1E54626-CFAF-40D6-B7F5-F48E0193933A}" type="presOf" srcId="{0AC9C740-3D1A-47AB-8A23-17C5EB2BED5A}" destId="{1055A7D1-5516-45F9-AC78-D1CDA4C84C80}" srcOrd="0" destOrd="0" presId="urn:microsoft.com/office/officeart/2005/8/layout/vList3#3"/>
    <dgm:cxn modelId="{946A7FC2-565B-4267-8115-D0987392F5F0}" type="presParOf" srcId="{C08A579F-2572-41E2-9B61-C59865B6AC4C}" destId="{52E010CE-048B-4481-9DE0-950C1DEF6509}" srcOrd="0" destOrd="0" presId="urn:microsoft.com/office/officeart/2005/8/layout/vList3#3"/>
    <dgm:cxn modelId="{4A0AD5D0-1766-483A-9BC2-59C82BDAA2CC}" type="presParOf" srcId="{52E010CE-048B-4481-9DE0-950C1DEF6509}" destId="{D2DF9085-E4A8-4B5B-97B7-1E807DE8A827}" srcOrd="0" destOrd="0" presId="urn:microsoft.com/office/officeart/2005/8/layout/vList3#3"/>
    <dgm:cxn modelId="{0177F811-513F-4C25-B86E-DED42F2E796C}" type="presParOf" srcId="{52E010CE-048B-4481-9DE0-950C1DEF6509}" destId="{C23DDDA8-5DE3-4BFF-9096-B5BAF4B28590}" srcOrd="1" destOrd="0" presId="urn:microsoft.com/office/officeart/2005/8/layout/vList3#3"/>
    <dgm:cxn modelId="{F7AE739F-EB9D-4C48-9A8A-910003B2758F}" type="presParOf" srcId="{C08A579F-2572-41E2-9B61-C59865B6AC4C}" destId="{736FFC8A-2EBB-46E1-9F22-9A33C854EC40}" srcOrd="1" destOrd="0" presId="urn:microsoft.com/office/officeart/2005/8/layout/vList3#3"/>
    <dgm:cxn modelId="{ABB7FC5C-9F4B-4617-B8CF-22283D460B5E}" type="presParOf" srcId="{C08A579F-2572-41E2-9B61-C59865B6AC4C}" destId="{6671F699-7A64-41AD-A5F7-3F025CF12B3B}" srcOrd="2" destOrd="0" presId="urn:microsoft.com/office/officeart/2005/8/layout/vList3#3"/>
    <dgm:cxn modelId="{0067F55C-E23D-4AAC-9192-B1D478EA0BBC}" type="presParOf" srcId="{6671F699-7A64-41AD-A5F7-3F025CF12B3B}" destId="{119AE782-B497-46D7-9213-00854F026269}" srcOrd="0" destOrd="0" presId="urn:microsoft.com/office/officeart/2005/8/layout/vList3#3"/>
    <dgm:cxn modelId="{89D1DEAB-A986-44C2-A645-36862853F506}" type="presParOf" srcId="{6671F699-7A64-41AD-A5F7-3F025CF12B3B}" destId="{1055A7D1-5516-45F9-AC78-D1CDA4C84C80}" srcOrd="1" destOrd="0" presId="urn:microsoft.com/office/officeart/2005/8/layout/vList3#3"/>
    <dgm:cxn modelId="{C16A95D5-FC96-4320-8152-0BE870AF8117}" type="presParOf" srcId="{C08A579F-2572-41E2-9B61-C59865B6AC4C}" destId="{049EDDA0-BBA7-4C6A-B695-6EED49E48C5A}" srcOrd="3" destOrd="0" presId="urn:microsoft.com/office/officeart/2005/8/layout/vList3#3"/>
    <dgm:cxn modelId="{D16BEDFC-2DE1-4C06-BC2A-C212D3199DD5}" type="presParOf" srcId="{C08A579F-2572-41E2-9B61-C59865B6AC4C}" destId="{5B0ED3E7-AEE6-4CC3-B778-8F8976FBDBD4}" srcOrd="4" destOrd="0" presId="urn:microsoft.com/office/officeart/2005/8/layout/vList3#3"/>
    <dgm:cxn modelId="{A5C64F3C-56FB-4FBD-8651-CB862A8BCD0E}" type="presParOf" srcId="{5B0ED3E7-AEE6-4CC3-B778-8F8976FBDBD4}" destId="{E7F5EEA2-723A-43C5-A52A-611CA05928DB}" srcOrd="0" destOrd="0" presId="urn:microsoft.com/office/officeart/2005/8/layout/vList3#3"/>
    <dgm:cxn modelId="{A86247C1-F93F-4AB4-BC49-49E1472129AA}" type="presParOf" srcId="{5B0ED3E7-AEE6-4CC3-B778-8F8976FBDBD4}" destId="{6D494C97-1551-4DFC-B522-FEF247260DAF}"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DDDA8-5DE3-4BFF-9096-B5BAF4B28590}">
      <dsp:nvSpPr>
        <dsp:cNvPr id="0" name=""/>
        <dsp:cNvSpPr/>
      </dsp:nvSpPr>
      <dsp:spPr>
        <a:xfrm rot="10800000">
          <a:off x="492366" y="0"/>
          <a:ext cx="7500510" cy="1005732"/>
        </a:xfrm>
        <a:prstGeom prst="homePlat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500" tIns="91440" rIns="170688" bIns="91440" numCol="1" spcCol="1270" anchor="ctr" anchorCtr="0">
          <a:noAutofit/>
        </a:bodyPr>
        <a:lstStyle/>
        <a:p>
          <a:pPr lvl="0" algn="ctr" defTabSz="1066800">
            <a:lnSpc>
              <a:spcPct val="90000"/>
            </a:lnSpc>
            <a:spcBef>
              <a:spcPct val="0"/>
            </a:spcBef>
            <a:spcAft>
              <a:spcPct val="35000"/>
            </a:spcAft>
          </a:pPr>
          <a:r>
            <a:rPr lang="en-IN" sz="2400" kern="1200" dirty="0" smtClean="0"/>
            <a:t>MHRD, under its NME-ICT, has allocated funds to the UGC for development of e-content in 71 subjects at postgraduate level.</a:t>
          </a:r>
          <a:endParaRPr lang="en-IN" sz="2400" kern="1200" dirty="0"/>
        </a:p>
      </dsp:txBody>
      <dsp:txXfrm rot="10800000">
        <a:off x="743799" y="0"/>
        <a:ext cx="7249077" cy="1005732"/>
      </dsp:txXfrm>
    </dsp:sp>
    <dsp:sp modelId="{D2DF9085-E4A8-4B5B-97B7-1E807DE8A827}">
      <dsp:nvSpPr>
        <dsp:cNvPr id="0" name=""/>
        <dsp:cNvSpPr/>
      </dsp:nvSpPr>
      <dsp:spPr>
        <a:xfrm>
          <a:off x="0" y="0"/>
          <a:ext cx="1005732" cy="100573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55A7D1-5516-45F9-AC78-D1CDA4C84C80}">
      <dsp:nvSpPr>
        <dsp:cNvPr id="0" name=""/>
        <dsp:cNvSpPr/>
      </dsp:nvSpPr>
      <dsp:spPr>
        <a:xfrm rot="10800000">
          <a:off x="373361" y="1314149"/>
          <a:ext cx="7619514" cy="1005732"/>
        </a:xfrm>
        <a:prstGeom prst="homePlat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500" tIns="99060" rIns="184912" bIns="99060" numCol="1" spcCol="1270" anchor="ctr" anchorCtr="0">
          <a:noAutofit/>
        </a:bodyPr>
        <a:lstStyle/>
        <a:p>
          <a:pPr lvl="0" algn="ctr" defTabSz="1155700">
            <a:lnSpc>
              <a:spcPct val="90000"/>
            </a:lnSpc>
            <a:spcBef>
              <a:spcPct val="0"/>
            </a:spcBef>
            <a:spcAft>
              <a:spcPct val="35000"/>
            </a:spcAft>
          </a:pPr>
          <a:r>
            <a:rPr lang="en-IN" sz="2600" kern="1200" dirty="0" smtClean="0"/>
            <a:t>Social Sciences, Arts, Humanities, Natural &amp; Mathematical Sciences, linguistics and languages </a:t>
          </a:r>
          <a:endParaRPr lang="en-IN" sz="2600" kern="1200" dirty="0"/>
        </a:p>
      </dsp:txBody>
      <dsp:txXfrm rot="10800000">
        <a:off x="624794" y="1314149"/>
        <a:ext cx="7368081" cy="1005732"/>
      </dsp:txXfrm>
    </dsp:sp>
    <dsp:sp modelId="{119AE782-B497-46D7-9213-00854F026269}">
      <dsp:nvSpPr>
        <dsp:cNvPr id="0" name=""/>
        <dsp:cNvSpPr/>
      </dsp:nvSpPr>
      <dsp:spPr>
        <a:xfrm>
          <a:off x="72006" y="1242139"/>
          <a:ext cx="1005732" cy="100573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94C97-1551-4DFC-B522-FEF247260DAF}">
      <dsp:nvSpPr>
        <dsp:cNvPr id="0" name=""/>
        <dsp:cNvSpPr/>
      </dsp:nvSpPr>
      <dsp:spPr>
        <a:xfrm rot="10800000">
          <a:off x="648082" y="2610294"/>
          <a:ext cx="7359724" cy="1005732"/>
        </a:xfrm>
        <a:prstGeom prst="homePlate">
          <a:avLst/>
        </a:prstGeom>
        <a:solidFill>
          <a:srgbClr val="A43D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500" tIns="137160" rIns="256032" bIns="137160" numCol="1" spcCol="1270" anchor="ctr" anchorCtr="0">
          <a:noAutofit/>
        </a:bodyPr>
        <a:lstStyle/>
        <a:p>
          <a:pPr lvl="0" algn="l" defTabSz="1600200">
            <a:lnSpc>
              <a:spcPct val="90000"/>
            </a:lnSpc>
            <a:spcBef>
              <a:spcPct val="0"/>
            </a:spcBef>
            <a:spcAft>
              <a:spcPct val="35000"/>
            </a:spcAft>
          </a:pPr>
          <a:r>
            <a:rPr lang="en-US" sz="3600" kern="1200" dirty="0" smtClean="0"/>
            <a:t>E- PG Pathshala</a:t>
          </a:r>
        </a:p>
        <a:p>
          <a:pPr lvl="0" algn="r" defTabSz="1600200">
            <a:lnSpc>
              <a:spcPct val="90000"/>
            </a:lnSpc>
            <a:spcBef>
              <a:spcPct val="0"/>
            </a:spcBef>
            <a:spcAft>
              <a:spcPct val="35000"/>
            </a:spcAft>
          </a:pPr>
          <a:r>
            <a:rPr lang="en-US" sz="1400" kern="1200" dirty="0" smtClean="0"/>
            <a:t>http://epgp.inflibnet.ac.in</a:t>
          </a:r>
          <a:endParaRPr lang="en-IN" sz="1400" kern="1200" dirty="0"/>
        </a:p>
      </dsp:txBody>
      <dsp:txXfrm rot="10800000">
        <a:off x="899515" y="2610294"/>
        <a:ext cx="7108291" cy="1005732"/>
      </dsp:txXfrm>
    </dsp:sp>
    <dsp:sp modelId="{E7F5EEA2-723A-43C5-A52A-611CA05928DB}">
      <dsp:nvSpPr>
        <dsp:cNvPr id="0" name=""/>
        <dsp:cNvSpPr/>
      </dsp:nvSpPr>
      <dsp:spPr>
        <a:xfrm>
          <a:off x="144017" y="2610294"/>
          <a:ext cx="1005732" cy="100573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363"/>
          </a:xfrm>
          <a:prstGeom prst="rect">
            <a:avLst/>
          </a:prstGeom>
        </p:spPr>
        <p:txBody>
          <a:bodyPr vert="horz" lIns="91870" tIns="45935" rIns="91870" bIns="45935"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4" y="1"/>
            <a:ext cx="2971800" cy="497363"/>
          </a:xfrm>
          <a:prstGeom prst="rect">
            <a:avLst/>
          </a:prstGeom>
        </p:spPr>
        <p:txBody>
          <a:bodyPr vert="horz" lIns="91870" tIns="45935" rIns="91870" bIns="45935" rtlCol="0"/>
          <a:lstStyle>
            <a:lvl1pPr algn="r" eaLnBrk="1" fontAlgn="auto" hangingPunct="1">
              <a:spcBef>
                <a:spcPts val="0"/>
              </a:spcBef>
              <a:spcAft>
                <a:spcPts val="0"/>
              </a:spcAft>
              <a:defRPr sz="1200">
                <a:latin typeface="+mn-lt"/>
                <a:cs typeface="+mn-cs"/>
              </a:defRPr>
            </a:lvl1pPr>
          </a:lstStyle>
          <a:p>
            <a:pPr>
              <a:defRPr/>
            </a:pPr>
            <a:fld id="{0CA67B01-96B4-4DBB-848A-D1C7058A61E7}" type="datetimeFigureOut">
              <a:rPr lang="en-US"/>
              <a:pPr>
                <a:defRPr/>
              </a:pPr>
              <a:t>13/11/14</a:t>
            </a:fld>
            <a:endParaRPr lang="en-US"/>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870" tIns="45935" rIns="91870" bIns="45935" rtlCol="0" anchor="ctr"/>
          <a:lstStyle/>
          <a:p>
            <a:pPr lvl="0"/>
            <a:endParaRPr lang="en-US" noProof="0"/>
          </a:p>
        </p:txBody>
      </p:sp>
      <p:sp>
        <p:nvSpPr>
          <p:cNvPr id="5" name="Notes Placeholder 4"/>
          <p:cNvSpPr>
            <a:spLocks noGrp="1"/>
          </p:cNvSpPr>
          <p:nvPr>
            <p:ph type="body" sz="quarter" idx="3"/>
          </p:nvPr>
        </p:nvSpPr>
        <p:spPr>
          <a:xfrm>
            <a:off x="685801" y="4724957"/>
            <a:ext cx="5486400" cy="4476273"/>
          </a:xfrm>
          <a:prstGeom prst="rect">
            <a:avLst/>
          </a:prstGeom>
        </p:spPr>
        <p:txBody>
          <a:bodyPr vert="horz" lIns="91870" tIns="45935" rIns="91870" bIns="4593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8186"/>
            <a:ext cx="2971800" cy="497363"/>
          </a:xfrm>
          <a:prstGeom prst="rect">
            <a:avLst/>
          </a:prstGeom>
        </p:spPr>
        <p:txBody>
          <a:bodyPr vert="horz" lIns="91870" tIns="45935" rIns="91870" bIns="45935"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4" y="9448186"/>
            <a:ext cx="2971800" cy="497363"/>
          </a:xfrm>
          <a:prstGeom prst="rect">
            <a:avLst/>
          </a:prstGeom>
        </p:spPr>
        <p:txBody>
          <a:bodyPr vert="horz" wrap="square" lIns="91870" tIns="45935" rIns="91870" bIns="45935" numCol="1" anchor="b" anchorCtr="0" compatLnSpc="1">
            <a:prstTxWarp prst="textNoShape">
              <a:avLst/>
            </a:prstTxWarp>
          </a:bodyPr>
          <a:lstStyle>
            <a:lvl1pPr algn="r" eaLnBrk="1" hangingPunct="1">
              <a:defRPr sz="1200"/>
            </a:lvl1pPr>
          </a:lstStyle>
          <a:p>
            <a:pPr>
              <a:defRPr/>
            </a:pPr>
            <a:fld id="{F4B90A71-7108-43CF-9FD7-B7EF570857B7}" type="slidenum">
              <a:rPr lang="en-US"/>
              <a:pPr>
                <a:defRPr/>
              </a:pPr>
              <a:t>‹#›</a:t>
            </a:fld>
            <a:endParaRPr lang="en-US"/>
          </a:p>
        </p:txBody>
      </p:sp>
    </p:spTree>
    <p:extLst>
      <p:ext uri="{BB962C8B-B14F-4D97-AF65-F5344CB8AC3E}">
        <p14:creationId xmlns:p14="http://schemas.microsoft.com/office/powerpoint/2010/main" val="3970147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gi-global.com/chapter/digital-divide-framing-mapping-phenomenon/38309" TargetMode="External"/><Relationship Id="rId4" Type="http://schemas.openxmlformats.org/officeDocument/2006/relationships/hyperlink" Target="http://www.igi-global.com/chapter/role-national-culture-recruitment-india/20063"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mediasmarts.ca/media-literacy-10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flow</a:t>
            </a:r>
            <a:r>
              <a:rPr lang="en-US" baseline="0" dirty="0" smtClean="0"/>
              <a:t> and media consumption habits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4B90A71-7108-43CF-9FD7-B7EF570857B7}" type="slidenum">
              <a:rPr lang="en-US" smtClean="0"/>
              <a:pPr>
                <a:defRPr/>
              </a:pPr>
              <a:t>3</a:t>
            </a:fld>
            <a:endParaRPr lang="en-US"/>
          </a:p>
        </p:txBody>
      </p:sp>
    </p:spTree>
    <p:extLst>
      <p:ext uri="{BB962C8B-B14F-4D97-AF65-F5344CB8AC3E}">
        <p14:creationId xmlns:p14="http://schemas.microsoft.com/office/powerpoint/2010/main" val="282782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What is Internet Penetration</a:t>
            </a:r>
          </a:p>
          <a:p>
            <a:r>
              <a:rPr lang="en-IN" sz="1200" b="0" i="0" kern="1200" dirty="0" smtClean="0">
                <a:solidFill>
                  <a:schemeClr val="tx1"/>
                </a:solidFill>
                <a:effectLst/>
                <a:latin typeface="+mn-lt"/>
                <a:ea typeface="+mn-ea"/>
                <a:cs typeface="+mn-cs"/>
              </a:rPr>
              <a:t>1.</a:t>
            </a:r>
          </a:p>
          <a:p>
            <a:r>
              <a:rPr lang="en-IN" sz="1200" b="0" i="0" kern="1200" dirty="0" smtClean="0">
                <a:solidFill>
                  <a:schemeClr val="tx1"/>
                </a:solidFill>
                <a:effectLst/>
                <a:latin typeface="+mn-lt"/>
                <a:ea typeface="+mn-ea"/>
                <a:cs typeface="+mn-cs"/>
              </a:rPr>
              <a:t>The relationship between the number of </a:t>
            </a:r>
            <a:r>
              <a:rPr lang="en-IN" sz="1200" b="1" i="0" kern="1200" dirty="0" smtClean="0">
                <a:solidFill>
                  <a:schemeClr val="tx1"/>
                </a:solidFill>
                <a:effectLst/>
                <a:latin typeface="+mn-lt"/>
                <a:ea typeface="+mn-ea"/>
                <a:cs typeface="+mn-cs"/>
              </a:rPr>
              <a:t>Internet</a:t>
            </a:r>
            <a:r>
              <a:rPr lang="en-IN" sz="1200" b="0" i="0" kern="1200" dirty="0" smtClean="0">
                <a:solidFill>
                  <a:schemeClr val="tx1"/>
                </a:solidFill>
                <a:effectLst/>
                <a:latin typeface="+mn-lt"/>
                <a:ea typeface="+mn-ea"/>
                <a:cs typeface="+mn-cs"/>
              </a:rPr>
              <a:t> users in each country and its demographic data. </a:t>
            </a:r>
            <a:r>
              <a:rPr lang="en-IN" sz="1200" b="0" i="0" u="none" strike="noStrike" kern="1200" dirty="0" smtClean="0">
                <a:solidFill>
                  <a:schemeClr val="tx1"/>
                </a:solidFill>
                <a:effectLst/>
                <a:latin typeface="+mn-lt"/>
                <a:ea typeface="+mn-ea"/>
                <a:cs typeface="+mn-cs"/>
                <a:hlinkClick r:id="rId3"/>
              </a:rPr>
              <a:t>Learn more in: The Digital Divide, Framing and Mapping the Phenomenon</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2.</a:t>
            </a:r>
          </a:p>
          <a:p>
            <a:r>
              <a:rPr lang="en-IN" sz="1200" b="0" i="0" kern="1200" dirty="0" smtClean="0">
                <a:solidFill>
                  <a:schemeClr val="tx1"/>
                </a:solidFill>
                <a:effectLst/>
                <a:latin typeface="+mn-lt"/>
                <a:ea typeface="+mn-ea"/>
                <a:cs typeface="+mn-cs"/>
              </a:rPr>
              <a:t>Indicates the percentage of </a:t>
            </a:r>
            <a:r>
              <a:rPr lang="en-IN" sz="1200" b="1" i="0" kern="1200" dirty="0" smtClean="0">
                <a:solidFill>
                  <a:schemeClr val="tx1"/>
                </a:solidFill>
                <a:effectLst/>
                <a:latin typeface="+mn-lt"/>
                <a:ea typeface="+mn-ea"/>
                <a:cs typeface="+mn-cs"/>
              </a:rPr>
              <a:t>internet</a:t>
            </a:r>
            <a:r>
              <a:rPr lang="en-IN" sz="1200" b="0" i="0" kern="1200" dirty="0" smtClean="0">
                <a:solidFill>
                  <a:schemeClr val="tx1"/>
                </a:solidFill>
                <a:effectLst/>
                <a:latin typeface="+mn-lt"/>
                <a:ea typeface="+mn-ea"/>
                <a:cs typeface="+mn-cs"/>
              </a:rPr>
              <a:t> users in any country. </a:t>
            </a:r>
            <a:r>
              <a:rPr lang="en-IN" sz="1200" b="0" i="0" u="none" strike="noStrike" kern="1200" dirty="0" smtClean="0">
                <a:solidFill>
                  <a:schemeClr val="tx1"/>
                </a:solidFill>
                <a:effectLst/>
                <a:latin typeface="+mn-lt"/>
                <a:ea typeface="+mn-ea"/>
                <a:cs typeface="+mn-cs"/>
                <a:hlinkClick r:id="rId4"/>
              </a:rPr>
              <a:t>Learn more in: The Role of National Culture on E-Recruitment in India and Mexico</a:t>
            </a:r>
            <a:endParaRPr lang="en-IN"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B90A71-7108-43CF-9FD7-B7EF570857B7}" type="slidenum">
              <a:rPr lang="en-US" smtClean="0"/>
              <a:pPr>
                <a:defRPr/>
              </a:pPr>
              <a:t>6</a:t>
            </a:fld>
            <a:endParaRPr lang="en-US"/>
          </a:p>
        </p:txBody>
      </p:sp>
    </p:spTree>
    <p:extLst>
      <p:ext uri="{BB962C8B-B14F-4D97-AF65-F5344CB8AC3E}">
        <p14:creationId xmlns:p14="http://schemas.microsoft.com/office/powerpoint/2010/main" val="247356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http://namle.net/publications/media-literacy-definitions/</a:t>
            </a:r>
          </a:p>
          <a:p>
            <a:r>
              <a:rPr lang="en-IN" dirty="0" smtClean="0"/>
              <a:t>National Association</a:t>
            </a:r>
            <a:r>
              <a:rPr lang="en-IN" baseline="0" dirty="0" smtClean="0"/>
              <a:t> for Media literacy</a:t>
            </a:r>
          </a:p>
          <a:p>
            <a:endParaRPr lang="en-IN" baseline="0" dirty="0" smtClean="0"/>
          </a:p>
          <a:p>
            <a:pPr>
              <a:buFont typeface="Wingdings" panose="05000000000000000000" pitchFamily="2" charset="2"/>
              <a:buChar char="ü"/>
              <a:tabLst>
                <a:tab pos="354013" algn="l"/>
              </a:tabLst>
            </a:pPr>
            <a:r>
              <a:rPr lang="en-US" sz="1200" dirty="0" smtClean="0"/>
              <a:t>What is Media Literacy?</a:t>
            </a:r>
          </a:p>
          <a:p>
            <a:pPr>
              <a:buFont typeface="Wingdings" panose="05000000000000000000" pitchFamily="2" charset="2"/>
              <a:buChar char="ü"/>
              <a:tabLst>
                <a:tab pos="354013" algn="l"/>
              </a:tabLst>
            </a:pPr>
            <a:endParaRPr lang="en-US" sz="1200" dirty="0" smtClean="0"/>
          </a:p>
          <a:p>
            <a:pPr>
              <a:buFont typeface="Wingdings" panose="05000000000000000000" pitchFamily="2" charset="2"/>
              <a:buChar char="ü"/>
              <a:tabLst>
                <a:tab pos="354013" algn="l"/>
              </a:tabLst>
            </a:pPr>
            <a:r>
              <a:rPr lang="en-IN" sz="1200" dirty="0" smtClean="0"/>
              <a:t>The ability to ACCESS, ANALYZE, EVALUATE, and COMMUNICATE information in a variety of forms-is interdisciplinary by nature. Media literacy represents a necessary, inevitable, and realistic response to the complex, ever-changing electronic environment and communication cornucopia that surround us. </a:t>
            </a:r>
          </a:p>
          <a:p>
            <a:pPr>
              <a:buFont typeface="Wingdings" panose="05000000000000000000" pitchFamily="2" charset="2"/>
              <a:buChar char="ü"/>
              <a:tabLst>
                <a:tab pos="354013" algn="l"/>
              </a:tabLst>
            </a:pPr>
            <a:endParaRPr lang="en-IN" sz="1200" dirty="0" smtClean="0"/>
          </a:p>
          <a:p>
            <a:pPr>
              <a:buFont typeface="Wingdings" panose="05000000000000000000" pitchFamily="2" charset="2"/>
              <a:buChar char="ü"/>
              <a:tabLst>
                <a:tab pos="354013" algn="l"/>
              </a:tabLst>
            </a:pPr>
            <a:r>
              <a:rPr lang="en-IN" sz="1200" dirty="0" smtClean="0"/>
              <a:t>To become a successful student, responsible citizen, productive worker, or competent and conscientious consumer, individuals need to develop expertise with the increasingly sophisticated information and entertainment media that address us on a multi-sensory level, affecting the way we think, feel, and behave.</a:t>
            </a:r>
          </a:p>
          <a:p>
            <a:pPr>
              <a:buFont typeface="Wingdings" panose="05000000000000000000" pitchFamily="2" charset="2"/>
              <a:buChar char="ü"/>
              <a:tabLst>
                <a:tab pos="354013" algn="l"/>
              </a:tabLst>
            </a:pPr>
            <a:endParaRPr lang="en-IN" sz="1200" dirty="0" smtClean="0"/>
          </a:p>
          <a:p>
            <a:pPr>
              <a:buFont typeface="Wingdings" panose="05000000000000000000" pitchFamily="2" charset="2"/>
              <a:buChar char="ü"/>
              <a:tabLst>
                <a:tab pos="354013" algn="l"/>
              </a:tabLst>
            </a:pPr>
            <a:r>
              <a:rPr lang="en-IN" sz="1200" dirty="0" smtClean="0"/>
              <a:t>Today’s information and entertainment technologies communicate to us through a powerful combination of words, images, and sounds. As such, we need to develop a wider set of literacy skills helping us to both comprehend the messages we receive and effectively utilize these tools to design and distribute our own messages. Being literate in a media age requires critical thinking skills that empower us as we make decisions, whether in the classroom, the living room, the workplace, the boardroom, or the voting booth.</a:t>
            </a:r>
            <a:endParaRPr lang="en-US" sz="1200" dirty="0" smtClean="0"/>
          </a:p>
          <a:p>
            <a:endParaRPr lang="en-IN" dirty="0" smtClean="0"/>
          </a:p>
          <a:p>
            <a:endParaRPr lang="en-IN" dirty="0"/>
          </a:p>
        </p:txBody>
      </p:sp>
      <p:sp>
        <p:nvSpPr>
          <p:cNvPr id="4" name="Slide Number Placeholder 3"/>
          <p:cNvSpPr>
            <a:spLocks noGrp="1"/>
          </p:cNvSpPr>
          <p:nvPr>
            <p:ph type="sldNum" sz="quarter" idx="10"/>
          </p:nvPr>
        </p:nvSpPr>
        <p:spPr/>
        <p:txBody>
          <a:bodyPr/>
          <a:lstStyle/>
          <a:p>
            <a:pPr>
              <a:defRPr/>
            </a:pPr>
            <a:fld id="{F4B90A71-7108-43CF-9FD7-B7EF570857B7}" type="slidenum">
              <a:rPr lang="en-US" smtClean="0"/>
              <a:pPr>
                <a:defRPr/>
              </a:pPr>
              <a:t>13</a:t>
            </a:fld>
            <a:endParaRPr lang="en-US"/>
          </a:p>
        </p:txBody>
      </p:sp>
    </p:spTree>
    <p:extLst>
      <p:ext uri="{BB962C8B-B14F-4D97-AF65-F5344CB8AC3E}">
        <p14:creationId xmlns:p14="http://schemas.microsoft.com/office/powerpoint/2010/main" val="246571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http://www.uis.unesco.org/Communication/Documents/media-and-information-literacy-assessment-framework.pdf</a:t>
            </a:r>
          </a:p>
          <a:p>
            <a:endParaRPr lang="en-US" dirty="0" smtClean="0"/>
          </a:p>
          <a:p>
            <a:pPr>
              <a:buFont typeface="Wingdings" panose="05000000000000000000" pitchFamily="2" charset="2"/>
              <a:buChar char="ü"/>
            </a:pPr>
            <a:r>
              <a:rPr lang="en-US" dirty="0" smtClean="0"/>
              <a:t>Benefit</a:t>
            </a:r>
            <a:r>
              <a:rPr lang="en-US" baseline="0" dirty="0" smtClean="0"/>
              <a:t> of </a:t>
            </a:r>
            <a:r>
              <a:rPr lang="en-US" baseline="0" dirty="0" err="1" smtClean="0"/>
              <a:t>MIL:</a:t>
            </a:r>
            <a:r>
              <a:rPr lang="en-US" sz="1200" dirty="0" err="1" smtClean="0"/>
              <a:t>Media</a:t>
            </a:r>
            <a:r>
              <a:rPr lang="en-US" sz="1200" dirty="0" smtClean="0"/>
              <a:t> and information  literacy should be considered as a whole and include a combination of competencies (knowledge, skills and attitudes).</a:t>
            </a:r>
          </a:p>
          <a:p>
            <a:pPr marL="0" indent="0">
              <a:buNone/>
            </a:pPr>
            <a:endParaRPr lang="en-IN" sz="1200" dirty="0" smtClean="0"/>
          </a:p>
          <a:p>
            <a:pPr>
              <a:buFont typeface="Wingdings" panose="05000000000000000000" pitchFamily="2" charset="2"/>
              <a:buChar char="ü"/>
            </a:pPr>
            <a:r>
              <a:rPr lang="en-US" sz="1200" dirty="0" smtClean="0"/>
              <a:t>The MIL curriculum enable the students to understand the concept and depth overview of  media and information  literacy with  the objective  of providing  them with  essential tools so that  they can engage with media and information  channels as autonomous and rational young citizens.</a:t>
            </a:r>
            <a:endParaRPr lang="en-IN" sz="1200" dirty="0" smtClean="0"/>
          </a:p>
          <a:p>
            <a:pPr>
              <a:buFont typeface="Wingdings" panose="05000000000000000000" pitchFamily="2" charset="2"/>
              <a:buChar char="ü"/>
            </a:pPr>
            <a:endParaRPr lang="en-US" sz="1200" dirty="0" smtClean="0"/>
          </a:p>
          <a:p>
            <a:pPr>
              <a:buFont typeface="Wingdings" panose="05000000000000000000" pitchFamily="2" charset="2"/>
              <a:buChar char="ü"/>
            </a:pPr>
            <a:r>
              <a:rPr lang="en-US" sz="1200" dirty="0" smtClean="0"/>
              <a:t>Citizens should have knowledge about location and consumption of information as well as about the production of information.</a:t>
            </a:r>
            <a:endParaRPr lang="en-IN" sz="1200" dirty="0" smtClean="0"/>
          </a:p>
          <a:p>
            <a:pPr>
              <a:buFont typeface="Wingdings" panose="05000000000000000000" pitchFamily="2" charset="2"/>
              <a:buChar char="ü"/>
            </a:pPr>
            <a:r>
              <a:rPr lang="en-US" sz="1200" dirty="0" smtClean="0"/>
              <a:t>Women, men and marginalized groups, such as people living with disability, indigenous peoples or ethnic minorities, should have equal access to information and knowledge.</a:t>
            </a:r>
            <a:endParaRPr lang="en-IN" sz="1200" dirty="0" smtClean="0"/>
          </a:p>
          <a:p>
            <a:pPr>
              <a:buFont typeface="Wingdings" panose="05000000000000000000" pitchFamily="2" charset="2"/>
              <a:buChar char="ü"/>
            </a:pPr>
            <a:endParaRPr lang="en-US" sz="1200" dirty="0" smtClean="0"/>
          </a:p>
          <a:p>
            <a:pPr>
              <a:buFont typeface="Wingdings" panose="05000000000000000000" pitchFamily="2" charset="2"/>
              <a:buChar char="ü"/>
            </a:pPr>
            <a:r>
              <a:rPr lang="en-US" sz="1200" dirty="0" smtClean="0"/>
              <a:t>MIL should be seen as an essential tool to facilitate  intercultural dialogue,  mutual understanding and a cultural understanding of people.</a:t>
            </a:r>
            <a:endParaRPr lang="en-IN" sz="1200" dirty="0" smtClean="0"/>
          </a:p>
          <a:p>
            <a:endParaRPr lang="en-IN" dirty="0"/>
          </a:p>
        </p:txBody>
      </p:sp>
      <p:sp>
        <p:nvSpPr>
          <p:cNvPr id="4" name="Slide Number Placeholder 3"/>
          <p:cNvSpPr>
            <a:spLocks noGrp="1"/>
          </p:cNvSpPr>
          <p:nvPr>
            <p:ph type="sldNum" sz="quarter" idx="10"/>
          </p:nvPr>
        </p:nvSpPr>
        <p:spPr/>
        <p:txBody>
          <a:bodyPr/>
          <a:lstStyle/>
          <a:p>
            <a:pPr>
              <a:defRPr/>
            </a:pPr>
            <a:fld id="{F4B90A71-7108-43CF-9FD7-B7EF570857B7}" type="slidenum">
              <a:rPr lang="en-US" smtClean="0"/>
              <a:pPr>
                <a:defRPr/>
              </a:pPr>
              <a:t>14</a:t>
            </a:fld>
            <a:endParaRPr lang="en-US"/>
          </a:p>
        </p:txBody>
      </p:sp>
    </p:spTree>
    <p:extLst>
      <p:ext uri="{BB962C8B-B14F-4D97-AF65-F5344CB8AC3E}">
        <p14:creationId xmlns:p14="http://schemas.microsoft.com/office/powerpoint/2010/main" val="381611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kern="1200" dirty="0" smtClean="0">
                <a:solidFill>
                  <a:schemeClr val="tx1"/>
                </a:solidFill>
                <a:effectLst/>
                <a:latin typeface="+mn-lt"/>
                <a:ea typeface="+mn-ea"/>
                <a:cs typeface="+mn-cs"/>
              </a:rPr>
              <a:t>Key Concepts for Media Literacy</a:t>
            </a:r>
          </a:p>
          <a:p>
            <a:r>
              <a:rPr lang="en-IN" sz="1200" b="0" i="0" kern="1200" dirty="0" smtClean="0">
                <a:solidFill>
                  <a:schemeClr val="tx1"/>
                </a:solidFill>
                <a:effectLst/>
                <a:latin typeface="+mn-lt"/>
                <a:ea typeface="+mn-ea"/>
                <a:cs typeface="+mn-cs"/>
              </a:rPr>
              <a:t>Media educators base their teaching on key concepts for media literacy, which provide an effective foundation for examining mass media and popular culture. These key concepts act as filters that any media text has to go through in order for us to critically respond. To teach the key concepts to students see the resources in our </a:t>
            </a:r>
            <a:r>
              <a:rPr lang="en-IN" sz="1200" b="0" i="1" u="sng" kern="1200" dirty="0" smtClean="0">
                <a:solidFill>
                  <a:schemeClr val="tx1"/>
                </a:solidFill>
                <a:effectLst/>
                <a:latin typeface="+mn-lt"/>
                <a:ea typeface="+mn-ea"/>
                <a:cs typeface="+mn-cs"/>
                <a:hlinkClick r:id="rId3"/>
              </a:rPr>
              <a:t>Media Minutes</a:t>
            </a:r>
            <a:r>
              <a:rPr lang="en-IN" sz="1200" b="0" i="0" kern="1200" dirty="0" smtClean="0">
                <a:solidFill>
                  <a:schemeClr val="tx1"/>
                </a:solidFill>
                <a:effectLst/>
                <a:latin typeface="+mn-lt"/>
                <a:ea typeface="+mn-ea"/>
                <a:cs typeface="+mn-cs"/>
              </a:rPr>
              <a:t> program.</a:t>
            </a:r>
          </a:p>
          <a:p>
            <a:r>
              <a:rPr lang="en-IN" sz="1200" b="1" i="0" kern="1200" dirty="0" smtClean="0">
                <a:solidFill>
                  <a:schemeClr val="tx1"/>
                </a:solidFill>
                <a:effectLst/>
                <a:latin typeface="+mn-lt"/>
                <a:ea typeface="+mn-ea"/>
                <a:cs typeface="+mn-cs"/>
              </a:rPr>
              <a:t>1. Media are constructions</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Media products are </a:t>
            </a:r>
            <a:r>
              <a:rPr lang="en-IN" sz="1200" b="1" i="0" kern="1200" dirty="0" smtClean="0">
                <a:solidFill>
                  <a:schemeClr val="tx1"/>
                </a:solidFill>
                <a:effectLst/>
                <a:latin typeface="+mn-lt"/>
                <a:ea typeface="+mn-ea"/>
                <a:cs typeface="+mn-cs"/>
              </a:rPr>
              <a:t>created </a:t>
            </a:r>
            <a:r>
              <a:rPr lang="en-IN" sz="1200" b="0" i="0" kern="1200" dirty="0" smtClean="0">
                <a:solidFill>
                  <a:schemeClr val="tx1"/>
                </a:solidFill>
                <a:effectLst/>
                <a:latin typeface="+mn-lt"/>
                <a:ea typeface="+mn-ea"/>
                <a:cs typeface="+mn-cs"/>
              </a:rPr>
              <a:t>by individuals who make conscious and unconscious choices about what to include, what to leave out and how to present what is included. These decisions are based on the creators’ own point of view, which will have been shaped by their opinions, assumptions and biases – as well as media they have been exposed to. As a result of this, media products are never entirely accurate reflections of the real world – even the most objective documentary filmmaker has to decide what footage to use and what to cut, as well as where to put the camera – but we instinctively view many media products as direct representations of what is real.</a:t>
            </a:r>
          </a:p>
          <a:p>
            <a:r>
              <a:rPr lang="en-IN" sz="1200" b="0" i="1" kern="1200" dirty="0" smtClean="0">
                <a:solidFill>
                  <a:schemeClr val="tx1"/>
                </a:solidFill>
                <a:effectLst/>
                <a:latin typeface="+mn-lt"/>
                <a:ea typeface="+mn-ea"/>
                <a:cs typeface="+mn-cs"/>
              </a:rPr>
              <a:t>Ask:</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Who created this media product?</a:t>
            </a:r>
          </a:p>
          <a:p>
            <a:r>
              <a:rPr lang="en-IN" sz="1200" b="0" i="0" kern="1200" dirty="0" smtClean="0">
                <a:solidFill>
                  <a:schemeClr val="tx1"/>
                </a:solidFill>
                <a:effectLst/>
                <a:latin typeface="+mn-lt"/>
                <a:ea typeface="+mn-ea"/>
                <a:cs typeface="+mn-cs"/>
              </a:rPr>
              <a:t>What is its purpose?</a:t>
            </a:r>
          </a:p>
          <a:p>
            <a:r>
              <a:rPr lang="en-IN" sz="1200" b="0" i="0" kern="1200" dirty="0" smtClean="0">
                <a:solidFill>
                  <a:schemeClr val="tx1"/>
                </a:solidFill>
                <a:effectLst/>
                <a:latin typeface="+mn-lt"/>
                <a:ea typeface="+mn-ea"/>
                <a:cs typeface="+mn-cs"/>
              </a:rPr>
              <a:t>What assumptions or beliefs do its creators have that are reflected in the content?</a:t>
            </a:r>
          </a:p>
          <a:p>
            <a:r>
              <a:rPr lang="en-IN" sz="1200" b="1" i="0" kern="1200" dirty="0" smtClean="0">
                <a:solidFill>
                  <a:schemeClr val="tx1"/>
                </a:solidFill>
                <a:effectLst/>
                <a:latin typeface="+mn-lt"/>
                <a:ea typeface="+mn-ea"/>
                <a:cs typeface="+mn-cs"/>
              </a:rPr>
              <a:t>2. Audiences negotiate meaning</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The meaning of any media product is not created solely by its producers but is, instead, a collaboration between them and the audience – which means that different audiences can take away different meanings from the same product. Media literacy encourages us to understand how individual factors, such as age, gender, race and social status affect our interpretations of media.</a:t>
            </a:r>
          </a:p>
          <a:p>
            <a:r>
              <a:rPr lang="en-IN" sz="1200" b="0" i="1" kern="1200" dirty="0" smtClean="0">
                <a:solidFill>
                  <a:schemeClr val="tx1"/>
                </a:solidFill>
                <a:effectLst/>
                <a:latin typeface="+mn-lt"/>
                <a:ea typeface="+mn-ea"/>
                <a:cs typeface="+mn-cs"/>
              </a:rPr>
              <a:t>Ask:</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How might different people see this media product differently?</a:t>
            </a:r>
          </a:p>
          <a:p>
            <a:r>
              <a:rPr lang="en-IN" sz="1200" b="0" i="0" kern="1200" dirty="0" smtClean="0">
                <a:solidFill>
                  <a:schemeClr val="tx1"/>
                </a:solidFill>
                <a:effectLst/>
                <a:latin typeface="+mn-lt"/>
                <a:ea typeface="+mn-ea"/>
                <a:cs typeface="+mn-cs"/>
              </a:rPr>
              <a:t>How does this make you feel, based on how similar or different you are from the people portrayed in the media product?</a:t>
            </a:r>
          </a:p>
          <a:p>
            <a:r>
              <a:rPr lang="en-IN" sz="1200" b="1" i="0" kern="1200" dirty="0" smtClean="0">
                <a:solidFill>
                  <a:schemeClr val="tx1"/>
                </a:solidFill>
                <a:effectLst/>
                <a:latin typeface="+mn-lt"/>
                <a:ea typeface="+mn-ea"/>
                <a:cs typeface="+mn-cs"/>
              </a:rPr>
              <a:t>3. Media have commercial implications</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Most media production is a business and must, therefore, make a profit. In addition, media industries belong to a powerful network of corporations that exert influence on content and distribution. Questions of ownership and control are central – a relatively small number of individuals control what we watch, read and hear in the media. Even in cases where media </a:t>
            </a:r>
            <a:r>
              <a:rPr lang="en-IN" sz="1200" b="1" i="0" kern="1200" dirty="0" smtClean="0">
                <a:solidFill>
                  <a:schemeClr val="tx1"/>
                </a:solidFill>
                <a:effectLst/>
                <a:latin typeface="+mn-lt"/>
                <a:ea typeface="+mn-ea"/>
                <a:cs typeface="+mn-cs"/>
              </a:rPr>
              <a:t>content</a:t>
            </a:r>
            <a:r>
              <a:rPr lang="en-IN" sz="1200" b="0" i="0" kern="1200" dirty="0" smtClean="0">
                <a:solidFill>
                  <a:schemeClr val="tx1"/>
                </a:solidFill>
                <a:effectLst/>
                <a:latin typeface="+mn-lt"/>
                <a:ea typeface="+mn-ea"/>
                <a:cs typeface="+mn-cs"/>
              </a:rPr>
              <a:t> is not made for profit – such as YouTube videos and Facebook posts – the ways in which content is </a:t>
            </a:r>
            <a:r>
              <a:rPr lang="en-IN" sz="1200" b="1" i="0" kern="1200" dirty="0" smtClean="0">
                <a:solidFill>
                  <a:schemeClr val="tx1"/>
                </a:solidFill>
                <a:effectLst/>
                <a:latin typeface="+mn-lt"/>
                <a:ea typeface="+mn-ea"/>
                <a:cs typeface="+mn-cs"/>
              </a:rPr>
              <a:t>distributed</a:t>
            </a:r>
            <a:r>
              <a:rPr lang="en-IN" sz="1200" b="0" i="0" kern="1200" dirty="0" smtClean="0">
                <a:solidFill>
                  <a:schemeClr val="tx1"/>
                </a:solidFill>
                <a:effectLst/>
                <a:latin typeface="+mn-lt"/>
                <a:ea typeface="+mn-ea"/>
                <a:cs typeface="+mn-cs"/>
              </a:rPr>
              <a:t> are nearly always run with profit in mind.</a:t>
            </a:r>
          </a:p>
          <a:p>
            <a:r>
              <a:rPr lang="en-IN" sz="1200" b="0" i="1" kern="1200" dirty="0" smtClean="0">
                <a:solidFill>
                  <a:schemeClr val="tx1"/>
                </a:solidFill>
                <a:effectLst/>
                <a:latin typeface="+mn-lt"/>
                <a:ea typeface="+mn-ea"/>
                <a:cs typeface="+mn-cs"/>
              </a:rPr>
              <a:t>Ask:</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What is the commercial purpose of this media product (in other words, how will it help someone make money)?</a:t>
            </a:r>
          </a:p>
          <a:p>
            <a:r>
              <a:rPr lang="en-IN" sz="1200" b="0" i="0" kern="1200" dirty="0" smtClean="0">
                <a:solidFill>
                  <a:schemeClr val="tx1"/>
                </a:solidFill>
                <a:effectLst/>
                <a:latin typeface="+mn-lt"/>
                <a:ea typeface="+mn-ea"/>
                <a:cs typeface="+mn-cs"/>
              </a:rPr>
              <a:t>How does this influence the content and how it’s communicated?</a:t>
            </a:r>
          </a:p>
          <a:p>
            <a:r>
              <a:rPr lang="en-IN" sz="1200" b="0" i="0" kern="1200" dirty="0" smtClean="0">
                <a:solidFill>
                  <a:schemeClr val="tx1"/>
                </a:solidFill>
                <a:effectLst/>
                <a:latin typeface="+mn-lt"/>
                <a:ea typeface="+mn-ea"/>
                <a:cs typeface="+mn-cs"/>
              </a:rPr>
              <a:t>If no commercial purpose can be found, what other purposes might the media product have (for instance, to get attention for its creator or to convince audiences of a particular point of view).</a:t>
            </a:r>
          </a:p>
          <a:p>
            <a:r>
              <a:rPr lang="en-IN" sz="1200" b="0" i="0" kern="1200" dirty="0" smtClean="0">
                <a:solidFill>
                  <a:schemeClr val="tx1"/>
                </a:solidFill>
                <a:effectLst/>
                <a:latin typeface="+mn-lt"/>
                <a:ea typeface="+mn-ea"/>
                <a:cs typeface="+mn-cs"/>
              </a:rPr>
              <a:t>How do those purposes influence the content and how it’s communicated?</a:t>
            </a:r>
          </a:p>
          <a:p>
            <a:r>
              <a:rPr lang="en-IN" sz="1200" b="0" i="0" kern="1200" dirty="0" smtClean="0">
                <a:solidFill>
                  <a:schemeClr val="tx1"/>
                </a:solidFill>
                <a:effectLst/>
                <a:latin typeface="+mn-lt"/>
                <a:ea typeface="+mn-ea"/>
                <a:cs typeface="+mn-cs"/>
              </a:rPr>
              <a:t>4. </a:t>
            </a:r>
            <a:r>
              <a:rPr lang="en-IN" sz="1200" b="1" i="0" kern="1200" dirty="0" smtClean="0">
                <a:solidFill>
                  <a:schemeClr val="tx1"/>
                </a:solidFill>
                <a:effectLst/>
                <a:latin typeface="+mn-lt"/>
                <a:ea typeface="+mn-ea"/>
                <a:cs typeface="+mn-cs"/>
              </a:rPr>
              <a:t>Media have social and political implications</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Media convey ideological messages about values, power and authority. In media literacy, what or who is absent may be more important than what or who is included. These messages may be the result of conscious decisions, but more often they are the result of unconscious biases and unquestioned assumptions – and they can have a significant influence on what we think and believe.</a:t>
            </a:r>
          </a:p>
          <a:p>
            <a:r>
              <a:rPr lang="en-IN" sz="1200" b="0" i="0" kern="1200" dirty="0" smtClean="0">
                <a:solidFill>
                  <a:schemeClr val="tx1"/>
                </a:solidFill>
                <a:effectLst/>
                <a:latin typeface="+mn-lt"/>
                <a:ea typeface="+mn-ea"/>
                <a:cs typeface="+mn-cs"/>
              </a:rPr>
              <a:t>As a result, media have great influence on politics and on forming social change. TV news coverage and advertising can greatly influence the election of a national leader on the basis of image; representations of world issues, both in journalism and fiction, can affect how much attention they receive; and society’s views towards different groups can be directly influenced by how – and how often – they appear in media.</a:t>
            </a:r>
          </a:p>
          <a:p>
            <a:r>
              <a:rPr lang="en-IN" sz="1200" b="0" i="1" kern="1200" dirty="0" smtClean="0">
                <a:solidFill>
                  <a:schemeClr val="tx1"/>
                </a:solidFill>
                <a:effectLst/>
                <a:latin typeface="+mn-lt"/>
                <a:ea typeface="+mn-ea"/>
                <a:cs typeface="+mn-cs"/>
              </a:rPr>
              <a:t>Ask:</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Who and what is shown in a positive light? In a negative light?</a:t>
            </a:r>
          </a:p>
          <a:p>
            <a:r>
              <a:rPr lang="en-IN" sz="1200" b="0" i="0" kern="1200" dirty="0" smtClean="0">
                <a:solidFill>
                  <a:schemeClr val="tx1"/>
                </a:solidFill>
                <a:effectLst/>
                <a:latin typeface="+mn-lt"/>
                <a:ea typeface="+mn-ea"/>
                <a:cs typeface="+mn-cs"/>
              </a:rPr>
              <a:t>Why might these people and things be shown this way?</a:t>
            </a:r>
          </a:p>
          <a:p>
            <a:r>
              <a:rPr lang="en-IN" sz="1200" b="0" i="0" kern="1200" dirty="0" smtClean="0">
                <a:solidFill>
                  <a:schemeClr val="tx1"/>
                </a:solidFill>
                <a:effectLst/>
                <a:latin typeface="+mn-lt"/>
                <a:ea typeface="+mn-ea"/>
                <a:cs typeface="+mn-cs"/>
              </a:rPr>
              <a:t>Who and what is not shown at all?</a:t>
            </a:r>
          </a:p>
          <a:p>
            <a:r>
              <a:rPr lang="en-IN" sz="1200" b="0" i="0" kern="1200" dirty="0" smtClean="0">
                <a:solidFill>
                  <a:schemeClr val="tx1"/>
                </a:solidFill>
                <a:effectLst/>
                <a:latin typeface="+mn-lt"/>
                <a:ea typeface="+mn-ea"/>
                <a:cs typeface="+mn-cs"/>
              </a:rPr>
              <a:t>What conclusions might audiences draw based on these facts?</a:t>
            </a:r>
          </a:p>
          <a:p>
            <a:r>
              <a:rPr lang="en-IN" sz="1200" b="0" i="0" kern="1200" dirty="0" smtClean="0">
                <a:solidFill>
                  <a:schemeClr val="tx1"/>
                </a:solidFill>
                <a:effectLst/>
                <a:latin typeface="+mn-lt"/>
                <a:ea typeface="+mn-ea"/>
                <a:cs typeface="+mn-cs"/>
              </a:rPr>
              <a:t>5. </a:t>
            </a:r>
            <a:r>
              <a:rPr lang="en-IN" sz="1200" b="1" i="0" kern="1200" dirty="0" smtClean="0">
                <a:solidFill>
                  <a:schemeClr val="tx1"/>
                </a:solidFill>
                <a:effectLst/>
                <a:latin typeface="+mn-lt"/>
                <a:ea typeface="+mn-ea"/>
                <a:cs typeface="+mn-cs"/>
              </a:rPr>
              <a:t>Each medium has a unique aesthetic form</a:t>
            </a:r>
            <a:endParaRPr lang="en-IN" sz="1200" b="0" i="0" kern="1200" dirty="0" smtClean="0">
              <a:solidFill>
                <a:schemeClr val="tx1"/>
              </a:solidFill>
              <a:effectLst/>
              <a:latin typeface="+mn-lt"/>
              <a:ea typeface="+mn-ea"/>
              <a:cs typeface="+mn-cs"/>
            </a:endParaRPr>
          </a:p>
          <a:p>
            <a:r>
              <a:rPr lang="en-IN" sz="1200" b="0" i="1" kern="1200" dirty="0" smtClean="0">
                <a:solidFill>
                  <a:schemeClr val="tx1"/>
                </a:solidFill>
                <a:effectLst/>
                <a:latin typeface="+mn-lt"/>
                <a:ea typeface="+mn-ea"/>
                <a:cs typeface="+mn-cs"/>
              </a:rPr>
              <a:t>The content of media depends in part on the nature of the medium. </a:t>
            </a:r>
            <a:r>
              <a:rPr lang="en-IN" sz="1200" b="0" i="0" kern="1200" dirty="0" smtClean="0">
                <a:solidFill>
                  <a:schemeClr val="tx1"/>
                </a:solidFill>
                <a:effectLst/>
                <a:latin typeface="+mn-lt"/>
                <a:ea typeface="+mn-ea"/>
                <a:cs typeface="+mn-cs"/>
              </a:rPr>
              <a:t>This includes the technical, commercial and storytelling demands of each medium: for instance, the interactive nature of video games leads to different forms of storytelling – and different demands on media creators – that are found in film and TV.</a:t>
            </a:r>
          </a:p>
          <a:p>
            <a:r>
              <a:rPr lang="en-IN" sz="1200" b="0" i="1" kern="1200" dirty="0" smtClean="0">
                <a:solidFill>
                  <a:schemeClr val="tx1"/>
                </a:solidFill>
                <a:effectLst/>
                <a:latin typeface="+mn-lt"/>
                <a:ea typeface="+mn-ea"/>
                <a:cs typeface="+mn-cs"/>
              </a:rPr>
              <a:t>Ask:</a:t>
            </a:r>
            <a:endParaRPr lang="en-IN" sz="1200" b="0" i="0" kern="1200" dirty="0" smtClean="0">
              <a:solidFill>
                <a:schemeClr val="tx1"/>
              </a:solidFill>
              <a:effectLst/>
              <a:latin typeface="+mn-lt"/>
              <a:ea typeface="+mn-ea"/>
              <a:cs typeface="+mn-cs"/>
            </a:endParaRPr>
          </a:p>
          <a:p>
            <a:r>
              <a:rPr lang="en-IN" sz="1200" b="0" i="0" kern="1200" dirty="0" smtClean="0">
                <a:solidFill>
                  <a:schemeClr val="tx1"/>
                </a:solidFill>
                <a:effectLst/>
                <a:latin typeface="+mn-lt"/>
                <a:ea typeface="+mn-ea"/>
                <a:cs typeface="+mn-cs"/>
              </a:rPr>
              <a:t>What techniques does the media product use to get your attention and to communicate its message?</a:t>
            </a:r>
          </a:p>
          <a:p>
            <a:r>
              <a:rPr lang="en-IN" sz="1200" b="0" i="0" kern="1200" dirty="0" smtClean="0">
                <a:solidFill>
                  <a:schemeClr val="tx1"/>
                </a:solidFill>
                <a:effectLst/>
                <a:latin typeface="+mn-lt"/>
                <a:ea typeface="+mn-ea"/>
                <a:cs typeface="+mn-cs"/>
              </a:rPr>
              <a:t>In what ways are the images in the media product manipulated through various techniques (for example: lighting, makeup, camera angle, photo manipulation)?</a:t>
            </a:r>
          </a:p>
          <a:p>
            <a:r>
              <a:rPr lang="en-IN" sz="1200" b="0" i="0" kern="1200" dirty="0" smtClean="0">
                <a:solidFill>
                  <a:schemeClr val="tx1"/>
                </a:solidFill>
                <a:effectLst/>
                <a:latin typeface="+mn-lt"/>
                <a:ea typeface="+mn-ea"/>
                <a:cs typeface="+mn-cs"/>
              </a:rPr>
              <a:t>What are the expectations of the </a:t>
            </a:r>
            <a:r>
              <a:rPr lang="en-IN" sz="1200" b="0" i="1" kern="1200" dirty="0" smtClean="0">
                <a:solidFill>
                  <a:schemeClr val="tx1"/>
                </a:solidFill>
                <a:effectLst/>
                <a:latin typeface="+mn-lt"/>
                <a:ea typeface="+mn-ea"/>
                <a:cs typeface="+mn-cs"/>
              </a:rPr>
              <a:t>genre</a:t>
            </a:r>
            <a:r>
              <a:rPr lang="en-IN" sz="1200" b="0" i="0" kern="1200" dirty="0" smtClean="0">
                <a:solidFill>
                  <a:schemeClr val="tx1"/>
                </a:solidFill>
                <a:effectLst/>
                <a:latin typeface="+mn-lt"/>
                <a:ea typeface="+mn-ea"/>
                <a:cs typeface="+mn-cs"/>
              </a:rPr>
              <a:t> (for example: print advertising, TV drama, music video) towards its subject?</a:t>
            </a:r>
          </a:p>
          <a:p>
            <a:r>
              <a:rPr lang="en-IN" dirty="0" smtClean="0"/>
              <a:t/>
            </a:r>
            <a:br>
              <a:rPr lang="en-IN" dirty="0" smtClean="0"/>
            </a:br>
            <a:endParaRPr lang="en-IN" dirty="0"/>
          </a:p>
        </p:txBody>
      </p:sp>
      <p:sp>
        <p:nvSpPr>
          <p:cNvPr id="4" name="Slide Number Placeholder 3"/>
          <p:cNvSpPr>
            <a:spLocks noGrp="1"/>
          </p:cNvSpPr>
          <p:nvPr>
            <p:ph type="sldNum" sz="quarter" idx="10"/>
          </p:nvPr>
        </p:nvSpPr>
        <p:spPr/>
        <p:txBody>
          <a:bodyPr/>
          <a:lstStyle/>
          <a:p>
            <a:pPr>
              <a:defRPr/>
            </a:pPr>
            <a:fld id="{F4B90A71-7108-43CF-9FD7-B7EF570857B7}" type="slidenum">
              <a:rPr lang="en-US" smtClean="0"/>
              <a:pPr>
                <a:defRPr/>
              </a:pPr>
              <a:t>15</a:t>
            </a:fld>
            <a:endParaRPr lang="en-US"/>
          </a:p>
        </p:txBody>
      </p:sp>
    </p:spTree>
    <p:extLst>
      <p:ext uri="{BB962C8B-B14F-4D97-AF65-F5344CB8AC3E}">
        <p14:creationId xmlns:p14="http://schemas.microsoft.com/office/powerpoint/2010/main" val="394548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4B90A71-7108-43CF-9FD7-B7EF570857B7}" type="slidenum">
              <a:rPr lang="en-US" smtClean="0"/>
              <a:pPr>
                <a:defRPr/>
              </a:pPr>
              <a:t>16</a:t>
            </a:fld>
            <a:endParaRPr lang="en-US"/>
          </a:p>
        </p:txBody>
      </p:sp>
    </p:spTree>
    <p:extLst>
      <p:ext uri="{BB962C8B-B14F-4D97-AF65-F5344CB8AC3E}">
        <p14:creationId xmlns:p14="http://schemas.microsoft.com/office/powerpoint/2010/main" val="193078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Step by step workflow to execute the Project. </a:t>
            </a:r>
            <a:endParaRPr lang="en-IN"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DCE3EF-3ACD-426B-BFF4-6D241CC85F98}" type="slidenum">
              <a:rPr lang="en-IN"/>
              <a:pPr eaLnBrk="1" hangingPunct="1"/>
              <a:t>26</a:t>
            </a:fld>
            <a:endParaRPr lang="en-IN"/>
          </a:p>
        </p:txBody>
      </p:sp>
    </p:spTree>
    <p:extLst>
      <p:ext uri="{BB962C8B-B14F-4D97-AF65-F5344CB8AC3E}">
        <p14:creationId xmlns:p14="http://schemas.microsoft.com/office/powerpoint/2010/main" val="124493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
            </a:r>
            <a:br>
              <a:rPr lang="en-IN" dirty="0" smtClean="0"/>
            </a:br>
            <a:endParaRPr lang="en-IN" dirty="0" smtClean="0"/>
          </a:p>
          <a:p>
            <a:endParaRPr lang="en-IN" dirty="0"/>
          </a:p>
        </p:txBody>
      </p:sp>
      <p:sp>
        <p:nvSpPr>
          <p:cNvPr id="4" name="Slide Number Placeholder 3"/>
          <p:cNvSpPr>
            <a:spLocks noGrp="1"/>
          </p:cNvSpPr>
          <p:nvPr>
            <p:ph type="sldNum" sz="quarter" idx="10"/>
          </p:nvPr>
        </p:nvSpPr>
        <p:spPr/>
        <p:txBody>
          <a:bodyPr/>
          <a:lstStyle/>
          <a:p>
            <a:pPr>
              <a:defRPr/>
            </a:pPr>
            <a:fld id="{F4B90A71-7108-43CF-9FD7-B7EF570857B7}" type="slidenum">
              <a:rPr lang="en-US" smtClean="0"/>
              <a:pPr>
                <a:defRPr/>
              </a:pPr>
              <a:t>29</a:t>
            </a:fld>
            <a:endParaRPr lang="en-US"/>
          </a:p>
        </p:txBody>
      </p:sp>
    </p:spTree>
    <p:extLst>
      <p:ext uri="{BB962C8B-B14F-4D97-AF65-F5344CB8AC3E}">
        <p14:creationId xmlns:p14="http://schemas.microsoft.com/office/powerpoint/2010/main" val="367152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E4F1AB-CE93-49BA-B994-6B978BA6BBDB}" type="datetimeFigureOut">
              <a:rPr lang="en-US"/>
              <a:pPr>
                <a:defRPr/>
              </a:pPr>
              <a:t>13/11/14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0C699-E7CD-4070-856E-83D68CFE108F}" type="slidenum">
              <a:rPr lang="en-US"/>
              <a:pPr>
                <a:defRPr/>
              </a:pPr>
              <a:t>‹#›</a:t>
            </a:fld>
            <a:endParaRPr lang="en-US"/>
          </a:p>
        </p:txBody>
      </p:sp>
    </p:spTree>
    <p:extLst>
      <p:ext uri="{BB962C8B-B14F-4D97-AF65-F5344CB8AC3E}">
        <p14:creationId xmlns:p14="http://schemas.microsoft.com/office/powerpoint/2010/main" val="107325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2639C4-52EE-4D3C-99EE-84A0DD29FBDA}" type="datetimeFigureOut">
              <a:rPr lang="en-US"/>
              <a:pPr>
                <a:defRPr/>
              </a:pPr>
              <a:t>13/11/14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248F52-BEDB-4EB2-A73C-BB716F18CDEB}" type="slidenum">
              <a:rPr lang="en-US"/>
              <a:pPr>
                <a:defRPr/>
              </a:pPr>
              <a:t>‹#›</a:t>
            </a:fld>
            <a:endParaRPr lang="en-US"/>
          </a:p>
        </p:txBody>
      </p:sp>
    </p:spTree>
    <p:extLst>
      <p:ext uri="{BB962C8B-B14F-4D97-AF65-F5344CB8AC3E}">
        <p14:creationId xmlns:p14="http://schemas.microsoft.com/office/powerpoint/2010/main" val="331131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029318-E976-41BC-BC45-ED030606CC25}" type="datetimeFigureOut">
              <a:rPr lang="en-US"/>
              <a:pPr>
                <a:defRPr/>
              </a:pPr>
              <a:t>13/11/14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6EB5C4-FC4D-4D7A-A3B0-18DCA868B7A9}" type="slidenum">
              <a:rPr lang="en-US"/>
              <a:pPr>
                <a:defRPr/>
              </a:pPr>
              <a:t>‹#›</a:t>
            </a:fld>
            <a:endParaRPr lang="en-US"/>
          </a:p>
        </p:txBody>
      </p:sp>
    </p:spTree>
    <p:extLst>
      <p:ext uri="{BB962C8B-B14F-4D97-AF65-F5344CB8AC3E}">
        <p14:creationId xmlns:p14="http://schemas.microsoft.com/office/powerpoint/2010/main" val="56219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rgbClr val="49596D"/>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1558673" y="235744"/>
            <a:ext cx="6012370" cy="685800"/>
          </a:xfrm>
        </p:spPr>
        <p:txBody>
          <a:bodyPr>
            <a:noAutofit/>
          </a:bodyPr>
          <a:lstStyle>
            <a:lvl1pPr marL="0" indent="0" algn="ctr">
              <a:buNone/>
              <a:defRPr sz="4499">
                <a:solidFill>
                  <a:schemeClr val="bg1"/>
                </a:solidFill>
                <a:latin typeface="Tertre Med" pitchFamily="18" charset="0"/>
              </a:defRPr>
            </a:lvl1pPr>
          </a:lstStyle>
          <a:p>
            <a:pPr lvl="0"/>
            <a:r>
              <a:rPr lang="en-US" dirty="0" smtClean="0"/>
              <a:t>TITLE HERE</a:t>
            </a:r>
            <a:endParaRPr lang="ms-MY" dirty="0"/>
          </a:p>
        </p:txBody>
      </p:sp>
      <p:sp>
        <p:nvSpPr>
          <p:cNvPr id="10" name="Text Placeholder 8"/>
          <p:cNvSpPr>
            <a:spLocks noGrp="1"/>
          </p:cNvSpPr>
          <p:nvPr>
            <p:ph type="body" sz="quarter" idx="11" hasCustomPrompt="1"/>
          </p:nvPr>
        </p:nvSpPr>
        <p:spPr>
          <a:xfrm>
            <a:off x="1995728" y="857250"/>
            <a:ext cx="5149086" cy="400050"/>
          </a:xfrm>
        </p:spPr>
        <p:txBody>
          <a:bodyPr>
            <a:normAutofit/>
          </a:bodyPr>
          <a:lstStyle>
            <a:lvl1pPr marL="0" indent="0" algn="ctr">
              <a:buNone/>
              <a:defRPr sz="1350" i="0" spc="450" baseline="0">
                <a:solidFill>
                  <a:schemeClr val="bg1"/>
                </a:solidFill>
                <a:latin typeface="Gobold Light" pitchFamily="2" charset="0"/>
              </a:defRPr>
            </a:lvl1pPr>
          </a:lstStyle>
          <a:p>
            <a:pPr lvl="0"/>
            <a:r>
              <a:rPr lang="en-US" dirty="0" smtClean="0"/>
              <a:t>SUB TOPIC HERE</a:t>
            </a:r>
            <a:endParaRPr lang="ms-MY" dirty="0"/>
          </a:p>
        </p:txBody>
      </p:sp>
    </p:spTree>
    <p:extLst>
      <p:ext uri="{BB962C8B-B14F-4D97-AF65-F5344CB8AC3E}">
        <p14:creationId xmlns:p14="http://schemas.microsoft.com/office/powerpoint/2010/main" val="391372493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xmlns:p14="http://schemas.microsoft.com/office/powerpoint/2010/main" presetID="2" presetClass="entr" presetSubtype="2"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1+#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xmlns:p14="http://schemas.microsoft.com/office/powerpoint/2010/mai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3FB1C3-F84D-45C9-8E69-ED6F708A453F}" type="datetimeFigureOut">
              <a:rPr lang="en-US"/>
              <a:pPr>
                <a:defRPr/>
              </a:pPr>
              <a:t>13/11/14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F3E6D2-65A2-44D4-8F96-ED693FE81EB0}" type="slidenum">
              <a:rPr lang="en-US"/>
              <a:pPr>
                <a:defRPr/>
              </a:pPr>
              <a:t>‹#›</a:t>
            </a:fld>
            <a:endParaRPr lang="en-US"/>
          </a:p>
        </p:txBody>
      </p:sp>
    </p:spTree>
    <p:extLst>
      <p:ext uri="{BB962C8B-B14F-4D97-AF65-F5344CB8AC3E}">
        <p14:creationId xmlns:p14="http://schemas.microsoft.com/office/powerpoint/2010/main" val="104772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7D2F8F-10D9-48B5-9061-10E8F7146B15}" type="datetimeFigureOut">
              <a:rPr lang="en-US"/>
              <a:pPr>
                <a:defRPr/>
              </a:pPr>
              <a:t>13/11/14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93B50-7B0A-4920-9A61-91CA6BAD2889}" type="slidenum">
              <a:rPr lang="en-US"/>
              <a:pPr>
                <a:defRPr/>
              </a:pPr>
              <a:t>‹#›</a:t>
            </a:fld>
            <a:endParaRPr lang="en-US"/>
          </a:p>
        </p:txBody>
      </p:sp>
    </p:spTree>
    <p:extLst>
      <p:ext uri="{BB962C8B-B14F-4D97-AF65-F5344CB8AC3E}">
        <p14:creationId xmlns:p14="http://schemas.microsoft.com/office/powerpoint/2010/main" val="252336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8907EF-21EE-4CB7-BF50-2BC1B273CC6A}" type="datetimeFigureOut">
              <a:rPr lang="en-US"/>
              <a:pPr>
                <a:defRPr/>
              </a:pPr>
              <a:t>13/11/14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379D72-DA99-471E-B78E-5DB69754F6D9}" type="slidenum">
              <a:rPr lang="en-US"/>
              <a:pPr>
                <a:defRPr/>
              </a:pPr>
              <a:t>‹#›</a:t>
            </a:fld>
            <a:endParaRPr lang="en-US"/>
          </a:p>
        </p:txBody>
      </p:sp>
    </p:spTree>
    <p:extLst>
      <p:ext uri="{BB962C8B-B14F-4D97-AF65-F5344CB8AC3E}">
        <p14:creationId xmlns:p14="http://schemas.microsoft.com/office/powerpoint/2010/main" val="143643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9BA226-9A5C-4A26-8E53-C0B3AE03AF91}" type="datetimeFigureOut">
              <a:rPr lang="en-US"/>
              <a:pPr>
                <a:defRPr/>
              </a:pPr>
              <a:t>13/11/14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8D28AF-1457-4F8D-8846-1EDEB48217B8}" type="slidenum">
              <a:rPr lang="en-US"/>
              <a:pPr>
                <a:defRPr/>
              </a:pPr>
              <a:t>‹#›</a:t>
            </a:fld>
            <a:endParaRPr lang="en-US"/>
          </a:p>
        </p:txBody>
      </p:sp>
    </p:spTree>
    <p:extLst>
      <p:ext uri="{BB962C8B-B14F-4D97-AF65-F5344CB8AC3E}">
        <p14:creationId xmlns:p14="http://schemas.microsoft.com/office/powerpoint/2010/main" val="263754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06CD61-B25C-4D97-B881-2599ECA72DB3}" type="datetimeFigureOut">
              <a:rPr lang="en-US"/>
              <a:pPr>
                <a:defRPr/>
              </a:pPr>
              <a:t>13/11/14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DCCC91-B3D0-4D4F-B102-5F7A9BF2DA31}" type="slidenum">
              <a:rPr lang="en-US"/>
              <a:pPr>
                <a:defRPr/>
              </a:pPr>
              <a:t>‹#›</a:t>
            </a:fld>
            <a:endParaRPr lang="en-US"/>
          </a:p>
        </p:txBody>
      </p:sp>
    </p:spTree>
    <p:extLst>
      <p:ext uri="{BB962C8B-B14F-4D97-AF65-F5344CB8AC3E}">
        <p14:creationId xmlns:p14="http://schemas.microsoft.com/office/powerpoint/2010/main" val="50459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A7BFB4-4111-4C48-9BA3-D54F663DCBBF}" type="datetimeFigureOut">
              <a:rPr lang="en-US"/>
              <a:pPr>
                <a:defRPr/>
              </a:pPr>
              <a:t>13/11/14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FE86E8-1383-4C20-B8FB-0A229D8226A2}" type="slidenum">
              <a:rPr lang="en-US"/>
              <a:pPr>
                <a:defRPr/>
              </a:pPr>
              <a:t>‹#›</a:t>
            </a:fld>
            <a:endParaRPr lang="en-US"/>
          </a:p>
        </p:txBody>
      </p:sp>
    </p:spTree>
    <p:extLst>
      <p:ext uri="{BB962C8B-B14F-4D97-AF65-F5344CB8AC3E}">
        <p14:creationId xmlns:p14="http://schemas.microsoft.com/office/powerpoint/2010/main" val="317980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4EEFBF-97DF-40C8-9A4F-65CF722D67CE}" type="datetimeFigureOut">
              <a:rPr lang="en-US"/>
              <a:pPr>
                <a:defRPr/>
              </a:pPr>
              <a:t>13/11/14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94E04B-D0A0-49DD-B165-3712950944FA}" type="slidenum">
              <a:rPr lang="en-US"/>
              <a:pPr>
                <a:defRPr/>
              </a:pPr>
              <a:t>‹#›</a:t>
            </a:fld>
            <a:endParaRPr lang="en-US"/>
          </a:p>
        </p:txBody>
      </p:sp>
    </p:spTree>
    <p:extLst>
      <p:ext uri="{BB962C8B-B14F-4D97-AF65-F5344CB8AC3E}">
        <p14:creationId xmlns:p14="http://schemas.microsoft.com/office/powerpoint/2010/main" val="336621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010CE0-9A12-40D0-A9E0-FB0AEED8DB27}" type="datetimeFigureOut">
              <a:rPr lang="en-US"/>
              <a:pPr>
                <a:defRPr/>
              </a:pPr>
              <a:t>13/11/14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89B1BA-3F1D-4CF5-83D0-F01341831B83}" type="slidenum">
              <a:rPr lang="en-US"/>
              <a:pPr>
                <a:defRPr/>
              </a:pPr>
              <a:t>‹#›</a:t>
            </a:fld>
            <a:endParaRPr lang="en-US"/>
          </a:p>
        </p:txBody>
      </p:sp>
    </p:spTree>
    <p:extLst>
      <p:ext uri="{BB962C8B-B14F-4D97-AF65-F5344CB8AC3E}">
        <p14:creationId xmlns:p14="http://schemas.microsoft.com/office/powerpoint/2010/main" val="24915677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FA97527-CA77-475B-8E90-F5E1E4988F85}" type="datetimeFigureOut">
              <a:rPr lang="en-US"/>
              <a:pPr>
                <a:defRPr/>
              </a:pPr>
              <a:t>13/11/14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9538AC3-6F4F-45AD-9E17-2B7CE59901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6.xml.rels><?xml version="1.0" encoding="UTF-8" standalone="yes"?>
<Relationships xmlns="http://schemas.openxmlformats.org/package/2006/relationships"><Relationship Id="rId9" Type="http://schemas.openxmlformats.org/officeDocument/2006/relationships/image" Target="../media/image41.png"/><Relationship Id="rId20" Type="http://schemas.openxmlformats.org/officeDocument/2006/relationships/image" Target="../media/image51.png"/><Relationship Id="rId21" Type="http://schemas.openxmlformats.org/officeDocument/2006/relationships/image" Target="../media/image52.jpeg"/><Relationship Id="rId10" Type="http://schemas.openxmlformats.org/officeDocument/2006/relationships/image" Target="../media/image42.png"/><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45.png"/><Relationship Id="rId14" Type="http://schemas.openxmlformats.org/officeDocument/2006/relationships/image" Target="../media/image46.png"/><Relationship Id="rId15" Type="http://schemas.openxmlformats.org/officeDocument/2006/relationships/image" Target="../media/image47.png"/><Relationship Id="rId16" Type="http://schemas.openxmlformats.org/officeDocument/2006/relationships/image" Target="../media/image48.png"/><Relationship Id="rId17" Type="http://schemas.openxmlformats.org/officeDocument/2006/relationships/image" Target="../media/image49.png"/><Relationship Id="rId18" Type="http://schemas.openxmlformats.org/officeDocument/2006/relationships/image" Target="../media/image50.png"/><Relationship Id="rId19"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388" y="2530475"/>
            <a:ext cx="9145140" cy="647700"/>
          </a:xfrm>
        </p:spPr>
        <p:txBody>
          <a:bodyPr/>
          <a:lstStyle/>
          <a:p>
            <a:pPr algn="l" eaLnBrk="1" hangingPunct="1"/>
            <a:r>
              <a:rPr lang="en-US" sz="4000" dirty="0" smtClean="0">
                <a:solidFill>
                  <a:srgbClr val="C00000"/>
                </a:solidFill>
                <a:latin typeface="Signika Negative" pitchFamily="2" charset="0"/>
              </a:rPr>
              <a:t>Media and Information literacy (MIL)  </a:t>
            </a:r>
          </a:p>
        </p:txBody>
      </p:sp>
      <p:sp>
        <p:nvSpPr>
          <p:cNvPr id="5" name="Subtitle 2"/>
          <p:cNvSpPr txBox="1">
            <a:spLocks/>
          </p:cNvSpPr>
          <p:nvPr/>
        </p:nvSpPr>
        <p:spPr bwMode="auto">
          <a:xfrm>
            <a:off x="2339975" y="3940175"/>
            <a:ext cx="633571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buFont typeface="Arial" panose="020B0604020202020204" pitchFamily="34" charset="0"/>
              <a:buNone/>
            </a:pPr>
            <a:r>
              <a:rPr lang="en-US" sz="2400" b="1" dirty="0" err="1">
                <a:solidFill>
                  <a:srgbClr val="898989"/>
                </a:solidFill>
              </a:rPr>
              <a:t>Jagdish</a:t>
            </a:r>
            <a:r>
              <a:rPr lang="en-US" sz="2400" b="1" dirty="0">
                <a:solidFill>
                  <a:srgbClr val="898989"/>
                </a:solidFill>
              </a:rPr>
              <a:t> Arora</a:t>
            </a:r>
          </a:p>
          <a:p>
            <a:pPr algn="r">
              <a:buFont typeface="Arial" panose="020B0604020202020204" pitchFamily="34" charset="0"/>
              <a:buNone/>
            </a:pPr>
            <a:r>
              <a:rPr lang="en-US" sz="1800" dirty="0">
                <a:solidFill>
                  <a:srgbClr val="898989"/>
                </a:solidFill>
              </a:rPr>
              <a:t>Director, INFLIBNET Centre</a:t>
            </a:r>
          </a:p>
          <a:p>
            <a:pPr algn="r">
              <a:buFont typeface="Arial" panose="020B0604020202020204" pitchFamily="34" charset="0"/>
              <a:buNone/>
            </a:pPr>
            <a:r>
              <a:rPr lang="en-US" sz="1800" dirty="0">
                <a:solidFill>
                  <a:srgbClr val="898989"/>
                </a:solidFill>
              </a:rPr>
              <a:t>director@inflibnet.ac.in</a:t>
            </a:r>
          </a:p>
        </p:txBody>
      </p:sp>
      <p:pic>
        <p:nvPicPr>
          <p:cNvPr id="307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15875"/>
            <a:ext cx="2963863"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8150" y="-84138"/>
            <a:ext cx="3186113" cy="231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p:cNvPicPr>
            <a:picLocks noChangeAspect="1"/>
          </p:cNvPicPr>
          <p:nvPr/>
        </p:nvPicPr>
        <p:blipFill>
          <a:blip r:embed="rId4">
            <a:extLst>
              <a:ext uri="{28A0092B-C50C-407E-A947-70E740481C1C}">
                <a14:useLocalDpi xmlns:a14="http://schemas.microsoft.com/office/drawing/2010/main" val="0"/>
              </a:ext>
            </a:extLst>
          </a:blip>
          <a:srcRect l="6409"/>
          <a:stretch>
            <a:fillRect/>
          </a:stretch>
        </p:blipFill>
        <p:spPr bwMode="auto">
          <a:xfrm>
            <a:off x="6227763" y="-384175"/>
            <a:ext cx="36703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3477"/>
            <a:ext cx="7704856" cy="4752529"/>
          </a:xfrm>
          <a:prstGeom prst="rect">
            <a:avLst/>
          </a:prstGeom>
        </p:spPr>
      </p:pic>
      <p:sp>
        <p:nvSpPr>
          <p:cNvPr id="5" name="Rectangle 4"/>
          <p:cNvSpPr/>
          <p:nvPr/>
        </p:nvSpPr>
        <p:spPr>
          <a:xfrm rot="16200000">
            <a:off x="-1828800" y="1935667"/>
            <a:ext cx="4572000" cy="646331"/>
          </a:xfrm>
          <a:prstGeom prst="rect">
            <a:avLst/>
          </a:prstGeom>
        </p:spPr>
        <p:txBody>
          <a:bodyPr>
            <a:spAutoFit/>
          </a:bodyPr>
          <a:lstStyle/>
          <a:p>
            <a:r>
              <a:rPr lang="en-IN" dirty="0"/>
              <a:t>Info graphic for media data flow and media usage</a:t>
            </a:r>
          </a:p>
        </p:txBody>
      </p:sp>
    </p:spTree>
    <p:extLst>
      <p:ext uri="{BB962C8B-B14F-4D97-AF65-F5344CB8AC3E}">
        <p14:creationId xmlns:p14="http://schemas.microsoft.com/office/powerpoint/2010/main" val="17629010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roundaravind.files.wordpress.com/2013/01/what-marketers-need-to-know-about-mobile-app-usage-in-india_50c9e2afce0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864" y="233709"/>
            <a:ext cx="3048273" cy="4811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6343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Information </a:t>
            </a:r>
            <a:r>
              <a:rPr lang="en-US" dirty="0" smtClean="0">
                <a:solidFill>
                  <a:srgbClr val="C00000"/>
                </a:solidFill>
              </a:rPr>
              <a:t>Literacy</a:t>
            </a:r>
            <a:endParaRPr lang="en-IN" dirty="0" smtClean="0"/>
          </a:p>
        </p:txBody>
      </p:sp>
      <p:sp>
        <p:nvSpPr>
          <p:cNvPr id="3" name="Content Placeholder 2"/>
          <p:cNvSpPr>
            <a:spLocks noGrp="1"/>
          </p:cNvSpPr>
          <p:nvPr>
            <p:ph idx="1"/>
          </p:nvPr>
        </p:nvSpPr>
        <p:spPr>
          <a:xfrm>
            <a:off x="457200" y="1200150"/>
            <a:ext cx="5594262" cy="3394075"/>
          </a:xfrm>
        </p:spPr>
        <p:txBody>
          <a:bodyPr/>
          <a:lstStyle/>
          <a:p>
            <a:pPr marL="0" indent="0">
              <a:buNone/>
              <a:tabLst>
                <a:tab pos="354013" algn="l"/>
              </a:tabLst>
            </a:pPr>
            <a:r>
              <a:rPr lang="en-IN" sz="2800" dirty="0"/>
              <a:t>“Fundamentally, information literacy is the ability to recognise when information is needed, then locate and evaluate the appropriate information and use it effectively and responsibly” </a:t>
            </a:r>
          </a:p>
          <a:p>
            <a:pPr marL="0" indent="0">
              <a:buNone/>
              <a:tabLst>
                <a:tab pos="354013" algn="l"/>
              </a:tabLst>
            </a:pPr>
            <a:r>
              <a:rPr lang="en-IN" sz="2800" dirty="0" smtClean="0">
                <a:solidFill>
                  <a:srgbClr val="0070C0"/>
                </a:solidFill>
              </a:rPr>
              <a:t>-</a:t>
            </a:r>
            <a:r>
              <a:rPr lang="en-IN" sz="2800" dirty="0">
                <a:solidFill>
                  <a:srgbClr val="0070C0"/>
                </a:solidFill>
              </a:rPr>
              <a:t>American Library Association, </a:t>
            </a:r>
            <a:r>
              <a:rPr lang="en-IN" sz="2800" dirty="0" smtClean="0">
                <a:solidFill>
                  <a:srgbClr val="0070C0"/>
                </a:solidFill>
              </a:rPr>
              <a:t>1989</a:t>
            </a:r>
            <a:endParaRPr lang="en-IN" sz="2800" dirty="0">
              <a:solidFill>
                <a:srgbClr val="0070C0"/>
              </a:solidFill>
            </a:endParaRPr>
          </a:p>
        </p:txBody>
      </p:sp>
      <p:pic>
        <p:nvPicPr>
          <p:cNvPr id="2050" name="Picture 2" descr="http://libraryconnect.elsevier.com/sites/default/files/styles/article_main_image/public/field/image/info_literacy_wordle_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462" y="1200150"/>
            <a:ext cx="3112789" cy="187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677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Media Literacy</a:t>
            </a:r>
            <a:endParaRPr lang="en-IN" dirty="0" smtClean="0"/>
          </a:p>
        </p:txBody>
      </p:sp>
      <p:sp>
        <p:nvSpPr>
          <p:cNvPr id="3" name="Content Placeholder 2"/>
          <p:cNvSpPr>
            <a:spLocks noGrp="1"/>
          </p:cNvSpPr>
          <p:nvPr>
            <p:ph idx="1"/>
          </p:nvPr>
        </p:nvSpPr>
        <p:spPr>
          <a:xfrm>
            <a:off x="457200" y="1200150"/>
            <a:ext cx="8003232" cy="3394075"/>
          </a:xfrm>
        </p:spPr>
        <p:txBody>
          <a:bodyPr/>
          <a:lstStyle/>
          <a:p>
            <a:pPr>
              <a:buFont typeface="Wingdings" panose="05000000000000000000" pitchFamily="2" charset="2"/>
              <a:buChar char="ü"/>
              <a:tabLst>
                <a:tab pos="354013" algn="l"/>
              </a:tabLst>
            </a:pPr>
            <a:r>
              <a:rPr lang="en-IN" sz="1600" dirty="0"/>
              <a:t>The ability to ACCESS, ANALYZE, EVALUATE, and COMMUNICATE information in a variety of forms-is interdisciplinary by nature. Media literacy represents a necessary, inevitable, and realistic response to the complex, ever-changing electronic environment and communication cornucopia that surround us. </a:t>
            </a:r>
            <a:endParaRPr lang="en-IN" sz="1600" dirty="0" smtClean="0"/>
          </a:p>
        </p:txBody>
      </p:sp>
      <p:pic>
        <p:nvPicPr>
          <p:cNvPr id="3074" name="Picture 2" descr="http://www.mediamilion.com/wp-content/uploads/2011/06/Media-Literacy-Cont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225" y="2403405"/>
            <a:ext cx="4322237" cy="271695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57200" y="2490043"/>
            <a:ext cx="4690864"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tabLst>
                <a:tab pos="354013" algn="l"/>
              </a:tabLst>
            </a:pPr>
            <a:r>
              <a:rPr lang="en-IN" sz="1800" dirty="0" smtClean="0"/>
              <a:t>To become a successful student, responsible citizen, productive worker, or competent and conscientious consumer, individuals need to develop expertise with the increasingly sophisticated information and entertainment media that address us on a multi-sensory level, affecting the way we think, feel, and behave.</a:t>
            </a:r>
          </a:p>
          <a:p>
            <a:pPr>
              <a:buFont typeface="Wingdings" panose="05000000000000000000" pitchFamily="2" charset="2"/>
              <a:buChar char="ü"/>
              <a:tabLst>
                <a:tab pos="354013" algn="l"/>
              </a:tabLst>
            </a:pPr>
            <a:endParaRPr lang="en-IN" sz="1800" dirty="0" smtClean="0"/>
          </a:p>
        </p:txBody>
      </p:sp>
    </p:spTree>
    <p:extLst>
      <p:ext uri="{BB962C8B-B14F-4D97-AF65-F5344CB8AC3E}">
        <p14:creationId xmlns:p14="http://schemas.microsoft.com/office/powerpoint/2010/main" val="1284469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1000"/>
                                        <p:tgtEl>
                                          <p:spTgt spid="3074"/>
                                        </p:tgtEl>
                                      </p:cBhvr>
                                    </p:animEffect>
                                    <p:anim calcmode="lin" valueType="num">
                                      <p:cBhvr>
                                        <p:cTn id="26" dur="1000" fill="hold"/>
                                        <p:tgtEl>
                                          <p:spTgt spid="3074"/>
                                        </p:tgtEl>
                                        <p:attrNameLst>
                                          <p:attrName>ppt_x</p:attrName>
                                        </p:attrNameLst>
                                      </p:cBhvr>
                                      <p:tavLst>
                                        <p:tav tm="0">
                                          <p:val>
                                            <p:strVal val="#ppt_x"/>
                                          </p:val>
                                        </p:tav>
                                        <p:tav tm="100000">
                                          <p:val>
                                            <p:strVal val="#ppt_x"/>
                                          </p:val>
                                        </p:tav>
                                      </p:tavLst>
                                    </p:anim>
                                    <p:anim calcmode="lin" valueType="num">
                                      <p:cBhvr>
                                        <p:cTn id="2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Media and information literacy</a:t>
            </a:r>
            <a:endParaRPr lang="en-IN" dirty="0"/>
          </a:p>
        </p:txBody>
      </p:sp>
      <p:sp>
        <p:nvSpPr>
          <p:cNvPr id="3" name="Content Placeholder 2"/>
          <p:cNvSpPr>
            <a:spLocks noGrp="1"/>
          </p:cNvSpPr>
          <p:nvPr>
            <p:ph idx="1"/>
          </p:nvPr>
        </p:nvSpPr>
        <p:spPr>
          <a:xfrm>
            <a:off x="457200" y="1200150"/>
            <a:ext cx="5163374" cy="3394075"/>
          </a:xfrm>
        </p:spPr>
        <p:txBody>
          <a:bodyPr/>
          <a:lstStyle/>
          <a:p>
            <a:pPr marL="0" indent="0">
              <a:buNone/>
            </a:pPr>
            <a:r>
              <a:rPr lang="en-IN" sz="2400" dirty="0" smtClean="0"/>
              <a:t>MIL is defined as set of competencies </a:t>
            </a:r>
            <a:r>
              <a:rPr lang="en-IN" sz="2400" dirty="0"/>
              <a:t>that empowers </a:t>
            </a:r>
            <a:r>
              <a:rPr lang="en-IN" sz="2400" dirty="0" smtClean="0"/>
              <a:t>citizens </a:t>
            </a:r>
            <a:r>
              <a:rPr lang="en-IN" sz="2400" dirty="0"/>
              <a:t>to access, retrieve, </a:t>
            </a:r>
            <a:r>
              <a:rPr lang="en-IN" sz="2400" dirty="0" smtClean="0"/>
              <a:t>understand</a:t>
            </a:r>
            <a:r>
              <a:rPr lang="en-IN" sz="2400" dirty="0"/>
              <a:t>, evaluate and use, to </a:t>
            </a:r>
            <a:r>
              <a:rPr lang="en-IN" sz="2400" dirty="0" smtClean="0"/>
              <a:t>create </a:t>
            </a:r>
            <a:r>
              <a:rPr lang="en-IN" sz="2400" dirty="0"/>
              <a:t>as well as share information </a:t>
            </a:r>
            <a:r>
              <a:rPr lang="en-IN" sz="2400" dirty="0" smtClean="0"/>
              <a:t>and </a:t>
            </a:r>
            <a:r>
              <a:rPr lang="en-IN" sz="2400" dirty="0"/>
              <a:t>media content in all formats, </a:t>
            </a:r>
            <a:r>
              <a:rPr lang="en-IN" sz="2400" dirty="0" smtClean="0"/>
              <a:t>using </a:t>
            </a:r>
            <a:r>
              <a:rPr lang="en-IN" sz="2400" dirty="0"/>
              <a:t>various tools, in a critical, </a:t>
            </a:r>
            <a:r>
              <a:rPr lang="en-IN" sz="2400" dirty="0" smtClean="0"/>
              <a:t>ethical </a:t>
            </a:r>
            <a:r>
              <a:rPr lang="en-IN" sz="2400" dirty="0"/>
              <a:t>and effective way, in order </a:t>
            </a:r>
            <a:r>
              <a:rPr lang="en-IN" sz="2400" dirty="0" smtClean="0"/>
              <a:t>to </a:t>
            </a:r>
            <a:r>
              <a:rPr lang="en-IN" sz="2400" dirty="0"/>
              <a:t>participate and engage in </a:t>
            </a:r>
            <a:r>
              <a:rPr lang="en-IN" sz="2400" dirty="0" smtClean="0"/>
              <a:t>personal</a:t>
            </a:r>
            <a:r>
              <a:rPr lang="en-IN" sz="2400" dirty="0"/>
              <a:t>, professional and </a:t>
            </a:r>
            <a:r>
              <a:rPr lang="en-IN" sz="2400" dirty="0" smtClean="0"/>
              <a:t>societal activities -UNESCO</a:t>
            </a:r>
            <a:endParaRPr lang="en-IN" sz="2400" dirty="0"/>
          </a:p>
        </p:txBody>
      </p:sp>
      <p:pic>
        <p:nvPicPr>
          <p:cNvPr id="5" name="Picture 4"/>
          <p:cNvPicPr>
            <a:picLocks noChangeAspect="1"/>
          </p:cNvPicPr>
          <p:nvPr/>
        </p:nvPicPr>
        <p:blipFill rotWithShape="1">
          <a:blip r:embed="rId3"/>
          <a:srcRect l="30076" t="23422" r="22329" b="19485"/>
          <a:stretch/>
        </p:blipFill>
        <p:spPr>
          <a:xfrm>
            <a:off x="5620574" y="1635646"/>
            <a:ext cx="3523426" cy="2376264"/>
          </a:xfrm>
          <a:prstGeom prst="rect">
            <a:avLst/>
          </a:prstGeom>
        </p:spPr>
      </p:pic>
    </p:spTree>
    <p:extLst>
      <p:ext uri="{BB962C8B-B14F-4D97-AF65-F5344CB8AC3E}">
        <p14:creationId xmlns:p14="http://schemas.microsoft.com/office/powerpoint/2010/main" val="19318477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C00000"/>
                </a:solidFill>
              </a:rPr>
              <a:t>Key Concepts for Media Literacy</a:t>
            </a:r>
            <a:endParaRPr lang="en-IN" sz="4000" dirty="0" smtClean="0"/>
          </a:p>
        </p:txBody>
      </p:sp>
      <p:sp>
        <p:nvSpPr>
          <p:cNvPr id="3" name="Content Placeholder 2"/>
          <p:cNvSpPr>
            <a:spLocks noGrp="1"/>
          </p:cNvSpPr>
          <p:nvPr>
            <p:ph idx="1"/>
          </p:nvPr>
        </p:nvSpPr>
        <p:spPr>
          <a:xfrm>
            <a:off x="457200" y="1200150"/>
            <a:ext cx="7859216" cy="3394075"/>
          </a:xfrm>
        </p:spPr>
        <p:txBody>
          <a:bodyPr/>
          <a:lstStyle/>
          <a:p>
            <a:pPr>
              <a:lnSpc>
                <a:spcPct val="150000"/>
              </a:lnSpc>
              <a:buFont typeface="Wingdings" panose="05000000000000000000" pitchFamily="2" charset="2"/>
              <a:buChar char="ü"/>
            </a:pPr>
            <a:r>
              <a:rPr lang="en-IN" sz="2400" b="1" dirty="0"/>
              <a:t>Media are constructions</a:t>
            </a:r>
            <a:endParaRPr lang="en-IN" sz="2400" dirty="0"/>
          </a:p>
          <a:p>
            <a:pPr>
              <a:lnSpc>
                <a:spcPct val="150000"/>
              </a:lnSpc>
              <a:buFont typeface="Wingdings" panose="05000000000000000000" pitchFamily="2" charset="2"/>
              <a:buChar char="ü"/>
            </a:pPr>
            <a:r>
              <a:rPr lang="en-IN" sz="2400" b="1" dirty="0"/>
              <a:t>Audiences negotiate meaning</a:t>
            </a:r>
            <a:endParaRPr lang="en-IN" sz="2400" dirty="0"/>
          </a:p>
          <a:p>
            <a:pPr>
              <a:lnSpc>
                <a:spcPct val="150000"/>
              </a:lnSpc>
              <a:buFont typeface="Wingdings" panose="05000000000000000000" pitchFamily="2" charset="2"/>
              <a:buChar char="ü"/>
            </a:pPr>
            <a:r>
              <a:rPr lang="en-IN" sz="2400" b="1" dirty="0"/>
              <a:t>Media have commercial implications</a:t>
            </a:r>
            <a:endParaRPr lang="en-IN" sz="2400" dirty="0"/>
          </a:p>
          <a:p>
            <a:pPr>
              <a:lnSpc>
                <a:spcPct val="150000"/>
              </a:lnSpc>
              <a:buFont typeface="Wingdings" panose="05000000000000000000" pitchFamily="2" charset="2"/>
              <a:buChar char="ü"/>
            </a:pPr>
            <a:r>
              <a:rPr lang="en-IN" sz="2400" b="1" dirty="0"/>
              <a:t>Media have social and political implications</a:t>
            </a:r>
            <a:endParaRPr lang="en-IN" sz="2400" dirty="0"/>
          </a:p>
          <a:p>
            <a:pPr>
              <a:lnSpc>
                <a:spcPct val="150000"/>
              </a:lnSpc>
              <a:buFont typeface="Wingdings" panose="05000000000000000000" pitchFamily="2" charset="2"/>
              <a:buChar char="ü"/>
            </a:pPr>
            <a:r>
              <a:rPr lang="en-IN" sz="2400" b="1" dirty="0"/>
              <a:t>Each medium has a unique aesthetic </a:t>
            </a:r>
            <a:r>
              <a:rPr lang="en-IN" sz="2400" b="1" dirty="0" smtClean="0"/>
              <a:t>form</a:t>
            </a:r>
            <a:endParaRPr lang="en-IN" sz="2400" dirty="0"/>
          </a:p>
        </p:txBody>
      </p:sp>
    </p:spTree>
    <p:extLst>
      <p:ext uri="{BB962C8B-B14F-4D97-AF65-F5344CB8AC3E}">
        <p14:creationId xmlns:p14="http://schemas.microsoft.com/office/powerpoint/2010/main" val="3284159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MIL-related Activities at INFLIBNET Centre</a:t>
            </a:r>
            <a:endParaRPr lang="en-IN" sz="3600" dirty="0"/>
          </a:p>
        </p:txBody>
      </p:sp>
      <p:graphicFrame>
        <p:nvGraphicFramePr>
          <p:cNvPr id="4" name="Table 3"/>
          <p:cNvGraphicFramePr>
            <a:graphicFrameLocks noGrp="1"/>
          </p:cNvGraphicFramePr>
          <p:nvPr>
            <p:extLst>
              <p:ext uri="{D42A27DB-BD31-4B8C-83A1-F6EECF244321}">
                <p14:modId xmlns:p14="http://schemas.microsoft.com/office/powerpoint/2010/main" val="395467740"/>
              </p:ext>
            </p:extLst>
          </p:nvPr>
        </p:nvGraphicFramePr>
        <p:xfrm>
          <a:off x="179513" y="1203598"/>
          <a:ext cx="8784975" cy="3744416"/>
        </p:xfrm>
        <a:graphic>
          <a:graphicData uri="http://schemas.openxmlformats.org/drawingml/2006/table">
            <a:tbl>
              <a:tblPr firstRow="1" bandRow="1">
                <a:tableStyleId>{E8034E78-7F5D-4C2E-B375-FC64B27BC917}</a:tableStyleId>
              </a:tblPr>
              <a:tblGrid>
                <a:gridCol w="4469038"/>
                <a:gridCol w="4315937"/>
              </a:tblGrid>
              <a:tr h="376910">
                <a:tc>
                  <a:txBody>
                    <a:bodyPr/>
                    <a:lstStyle/>
                    <a:p>
                      <a:pPr algn="l" fontAlgn="b">
                        <a:lnSpc>
                          <a:spcPct val="100000"/>
                        </a:lnSpc>
                      </a:pPr>
                      <a:r>
                        <a:rPr lang="en-IN" sz="2100" b="1" i="0" u="none" strike="noStrike" dirty="0" smtClean="0">
                          <a:solidFill>
                            <a:srgbClr val="000000"/>
                          </a:solidFill>
                          <a:effectLst/>
                          <a:latin typeface="Arial" panose="020B0604020202020204" pitchFamily="34" charset="0"/>
                        </a:rPr>
                        <a:t>Programme</a:t>
                      </a:r>
                      <a:endParaRPr lang="en-IN" sz="2100" b="1" i="0" u="none" strike="noStrike" dirty="0">
                        <a:solidFill>
                          <a:srgbClr val="000000"/>
                        </a:solidFill>
                        <a:effectLst/>
                        <a:latin typeface="Arial" panose="020B0604020202020204" pitchFamily="34" charset="0"/>
                      </a:endParaRPr>
                    </a:p>
                  </a:txBody>
                  <a:tcPr marL="7142" marR="7142" marT="7142" marB="0" anchor="ctr">
                    <a:solidFill>
                      <a:srgbClr val="F5C24C"/>
                    </a:solidFill>
                  </a:tcPr>
                </a:tc>
                <a:tc>
                  <a:txBody>
                    <a:bodyPr/>
                    <a:lstStyle/>
                    <a:p>
                      <a:pPr algn="l" fontAlgn="b">
                        <a:lnSpc>
                          <a:spcPct val="100000"/>
                        </a:lnSpc>
                      </a:pPr>
                      <a:r>
                        <a:rPr lang="en-IN" sz="2100" b="1" i="0" u="none" strike="noStrike" dirty="0" smtClean="0">
                          <a:solidFill>
                            <a:srgbClr val="000000"/>
                          </a:solidFill>
                          <a:effectLst/>
                          <a:latin typeface="Arial" panose="020B0604020202020204" pitchFamily="34" charset="0"/>
                        </a:rPr>
                        <a:t>Project</a:t>
                      </a:r>
                      <a:endParaRPr lang="en-IN" sz="2100" b="1" i="0" u="none" strike="noStrike" dirty="0">
                        <a:solidFill>
                          <a:srgbClr val="000000"/>
                        </a:solidFill>
                        <a:effectLst/>
                        <a:latin typeface="Arial" panose="020B0604020202020204" pitchFamily="34" charset="0"/>
                      </a:endParaRPr>
                    </a:p>
                  </a:txBody>
                  <a:tcPr marL="7142" marR="7142" marT="7142" marB="0" anchor="ctr">
                    <a:solidFill>
                      <a:srgbClr val="F5C24C"/>
                    </a:solidFill>
                  </a:tcPr>
                </a:tc>
              </a:tr>
              <a:tr h="376910">
                <a:tc>
                  <a:txBody>
                    <a:bodyPr/>
                    <a:lstStyle/>
                    <a:p>
                      <a:pPr algn="l" fontAlgn="t"/>
                      <a:r>
                        <a:rPr lang="en-IN" sz="2100" b="0" i="0" u="none" strike="noStrike" dirty="0" smtClean="0">
                          <a:solidFill>
                            <a:srgbClr val="000000"/>
                          </a:solidFill>
                          <a:effectLst/>
                          <a:latin typeface="Arial" panose="020B0604020202020204" pitchFamily="34" charset="0"/>
                        </a:rPr>
                        <a:t>User Awareness</a:t>
                      </a:r>
                      <a:r>
                        <a:rPr lang="en-IN" sz="2100" b="0" i="0" u="none" strike="noStrike" baseline="0" dirty="0" smtClean="0">
                          <a:solidFill>
                            <a:srgbClr val="000000"/>
                          </a:solidFill>
                          <a:effectLst/>
                          <a:latin typeface="Arial" panose="020B0604020202020204" pitchFamily="34" charset="0"/>
                        </a:rPr>
                        <a:t> Programme</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UGC</a:t>
                      </a:r>
                      <a:r>
                        <a:rPr lang="en-IN" sz="2100" b="0" i="0" u="none" strike="noStrike" baseline="0" dirty="0" smtClean="0">
                          <a:solidFill>
                            <a:srgbClr val="000000"/>
                          </a:solidFill>
                          <a:effectLst/>
                          <a:latin typeface="Arial" panose="020B0604020202020204" pitchFamily="34" charset="0"/>
                        </a:rPr>
                        <a:t>-INFONET and NLIST</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r>
              <a:tr h="745592">
                <a:tc>
                  <a:txBody>
                    <a:bodyPr/>
                    <a:lstStyle/>
                    <a:p>
                      <a:pPr algn="l" fontAlgn="t"/>
                      <a:r>
                        <a:rPr lang="en-IN" sz="2100" b="0" i="0" u="none" strike="noStrike" dirty="0" smtClean="0">
                          <a:solidFill>
                            <a:srgbClr val="000000"/>
                          </a:solidFill>
                          <a:effectLst/>
                          <a:latin typeface="Arial" panose="020B0604020202020204" pitchFamily="34" charset="0"/>
                        </a:rPr>
                        <a:t>Electronic</a:t>
                      </a:r>
                      <a:r>
                        <a:rPr lang="en-IN" sz="2100" b="0" i="0" u="none" strike="noStrike" baseline="0" dirty="0" smtClean="0">
                          <a:solidFill>
                            <a:srgbClr val="000000"/>
                          </a:solidFill>
                          <a:effectLst/>
                          <a:latin typeface="Arial" panose="020B0604020202020204" pitchFamily="34" charset="0"/>
                        </a:rPr>
                        <a:t> Resources to Universities</a:t>
                      </a:r>
                      <a:endParaRPr lang="en-IN" sz="2100" b="0" i="0" u="none" strike="noStrike" dirty="0">
                        <a:solidFill>
                          <a:srgbClr val="000000"/>
                        </a:solidFill>
                        <a:effectLst/>
                        <a:latin typeface="Arial" panose="020B0604020202020204" pitchFamily="34" charset="0"/>
                      </a:endParaRPr>
                    </a:p>
                  </a:txBody>
                  <a:tcPr marL="7142" marR="7142" marT="7142" marB="0"/>
                </a:tc>
                <a:tc>
                  <a:txBody>
                    <a:bodyPr/>
                    <a:lstStyle/>
                    <a:p>
                      <a:pPr algn="l" fontAlgn="t"/>
                      <a:r>
                        <a:rPr lang="en-IN" sz="2100" b="0" i="0" u="none" strike="noStrike" dirty="0" smtClean="0">
                          <a:solidFill>
                            <a:srgbClr val="000000"/>
                          </a:solidFill>
                          <a:effectLst/>
                          <a:latin typeface="Arial" panose="020B0604020202020204" pitchFamily="34" charset="0"/>
                        </a:rPr>
                        <a:t>UGC-INFONET </a:t>
                      </a:r>
                      <a:endParaRPr lang="en-IN" sz="2100" b="0" i="0" u="none" strike="noStrike" dirty="0">
                        <a:solidFill>
                          <a:srgbClr val="000000"/>
                        </a:solidFill>
                        <a:effectLst/>
                        <a:latin typeface="Arial" panose="020B0604020202020204" pitchFamily="34" charset="0"/>
                      </a:endParaRPr>
                    </a:p>
                  </a:txBody>
                  <a:tcPr marL="7142" marR="7142" marT="7142" marB="0"/>
                </a:tc>
              </a:tr>
              <a:tr h="376910">
                <a:tc>
                  <a:txBody>
                    <a:bodyPr/>
                    <a:lstStyle/>
                    <a:p>
                      <a:pPr algn="l" fontAlgn="t"/>
                      <a:r>
                        <a:rPr lang="en-IN" sz="2100" b="0" i="0" u="none" strike="noStrike" dirty="0" smtClean="0">
                          <a:solidFill>
                            <a:srgbClr val="000000"/>
                          </a:solidFill>
                          <a:effectLst/>
                          <a:latin typeface="Arial" panose="020B0604020202020204" pitchFamily="34" charset="0"/>
                        </a:rPr>
                        <a:t>Electronic</a:t>
                      </a:r>
                      <a:r>
                        <a:rPr lang="en-IN" sz="2100" b="0" i="0" u="none" strike="noStrike" baseline="0" dirty="0" smtClean="0">
                          <a:solidFill>
                            <a:srgbClr val="000000"/>
                          </a:solidFill>
                          <a:effectLst/>
                          <a:latin typeface="Arial" panose="020B0604020202020204" pitchFamily="34" charset="0"/>
                        </a:rPr>
                        <a:t> Resources to Colleges</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NLIST</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r>
              <a:tr h="745592">
                <a:tc>
                  <a:txBody>
                    <a:bodyPr/>
                    <a:lstStyle/>
                    <a:p>
                      <a:pPr algn="l" fontAlgn="t"/>
                      <a:r>
                        <a:rPr lang="en-IN" sz="2100" b="0" i="0" u="none" strike="noStrike" dirty="0" smtClean="0">
                          <a:solidFill>
                            <a:srgbClr val="000000"/>
                          </a:solidFill>
                          <a:effectLst/>
                          <a:latin typeface="Arial" panose="020B0604020202020204" pitchFamily="34" charset="0"/>
                        </a:rPr>
                        <a:t>Open</a:t>
                      </a:r>
                      <a:r>
                        <a:rPr lang="en-IN" sz="2100" b="0" i="0" u="none" strike="noStrike" baseline="0" dirty="0" smtClean="0">
                          <a:solidFill>
                            <a:srgbClr val="000000"/>
                          </a:solidFill>
                          <a:effectLst/>
                          <a:latin typeface="Arial" panose="020B0604020202020204" pitchFamily="34" charset="0"/>
                        </a:rPr>
                        <a:t> Access Movement </a:t>
                      </a:r>
                      <a:endParaRPr lang="en-IN" sz="2100" b="0" i="0" u="none" strike="noStrike" dirty="0">
                        <a:solidFill>
                          <a:srgbClr val="000000"/>
                        </a:solidFill>
                        <a:effectLst/>
                        <a:latin typeface="Arial" panose="020B0604020202020204" pitchFamily="34" charset="0"/>
                      </a:endParaRPr>
                    </a:p>
                  </a:txBody>
                  <a:tcPr marL="7142" marR="7142" marT="7142" marB="0"/>
                </a:tc>
                <a:tc>
                  <a:txBody>
                    <a:bodyPr/>
                    <a:lstStyle/>
                    <a:p>
                      <a:pPr algn="l" fontAlgn="t"/>
                      <a:r>
                        <a:rPr lang="en-IN" sz="2100" b="0" i="0" u="none" strike="noStrike" dirty="0" smtClean="0">
                          <a:solidFill>
                            <a:srgbClr val="000000"/>
                          </a:solidFill>
                          <a:effectLst/>
                          <a:latin typeface="Arial" panose="020B0604020202020204" pitchFamily="34" charset="0"/>
                        </a:rPr>
                        <a:t>Shodhganga,</a:t>
                      </a:r>
                      <a:r>
                        <a:rPr lang="en-IN" sz="2100" b="0" i="0" u="none" strike="noStrike" baseline="0" dirty="0" smtClean="0">
                          <a:solidFill>
                            <a:srgbClr val="000000"/>
                          </a:solidFill>
                          <a:effectLst/>
                          <a:latin typeface="Arial" panose="020B0604020202020204" pitchFamily="34" charset="0"/>
                        </a:rPr>
                        <a:t> OJAS, Shodhgangothri &amp; IR@INFLIBNET</a:t>
                      </a:r>
                      <a:endParaRPr lang="en-IN" sz="2100" b="0" i="0" u="none" strike="noStrike" dirty="0">
                        <a:solidFill>
                          <a:srgbClr val="000000"/>
                        </a:solidFill>
                        <a:effectLst/>
                        <a:latin typeface="Arial" panose="020B0604020202020204" pitchFamily="34" charset="0"/>
                      </a:endParaRPr>
                    </a:p>
                  </a:txBody>
                  <a:tcPr marL="7142" marR="7142" marT="7142" marB="0"/>
                </a:tc>
              </a:tr>
              <a:tr h="745592">
                <a:tc>
                  <a:txBody>
                    <a:bodyPr/>
                    <a:lstStyle/>
                    <a:p>
                      <a:pPr algn="l" fontAlgn="t"/>
                      <a:r>
                        <a:rPr lang="en-IN" sz="2100" b="0" i="0" u="none" strike="noStrike" dirty="0" smtClean="0">
                          <a:solidFill>
                            <a:srgbClr val="000000"/>
                          </a:solidFill>
                          <a:effectLst/>
                          <a:latin typeface="Arial" panose="020B0604020202020204" pitchFamily="34" charset="0"/>
                        </a:rPr>
                        <a:t>International</a:t>
                      </a:r>
                      <a:r>
                        <a:rPr lang="en-IN" sz="2100" b="0" i="0" u="none" strike="noStrike" baseline="0" dirty="0" smtClean="0">
                          <a:solidFill>
                            <a:srgbClr val="000000"/>
                          </a:solidFill>
                          <a:effectLst/>
                          <a:latin typeface="Arial" panose="020B0604020202020204" pitchFamily="34" charset="0"/>
                        </a:rPr>
                        <a:t> and National level Conference</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CALIBER</a:t>
                      </a:r>
                      <a:r>
                        <a:rPr lang="en-IN" sz="2100" b="0" i="0" u="none" strike="noStrike" baseline="0" dirty="0" smtClean="0">
                          <a:solidFill>
                            <a:srgbClr val="000000"/>
                          </a:solidFill>
                          <a:effectLst/>
                          <a:latin typeface="Arial" panose="020B0604020202020204" pitchFamily="34" charset="0"/>
                        </a:rPr>
                        <a:t> and PLANNER</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r>
              <a:tr h="376910">
                <a:tc>
                  <a:txBody>
                    <a:bodyPr/>
                    <a:lstStyle/>
                    <a:p>
                      <a:pPr algn="l" fontAlgn="t"/>
                      <a:r>
                        <a:rPr lang="en-IN" sz="2100" b="0" i="0" u="none" strike="noStrike" dirty="0" smtClean="0">
                          <a:solidFill>
                            <a:srgbClr val="000000"/>
                          </a:solidFill>
                          <a:effectLst/>
                          <a:latin typeface="Arial" panose="020B0604020202020204" pitchFamily="34" charset="0"/>
                        </a:rPr>
                        <a:t>E-Content</a:t>
                      </a:r>
                      <a:r>
                        <a:rPr lang="en-IN" sz="2100" b="0" i="0" u="none" strike="noStrike" baseline="0" dirty="0" smtClean="0">
                          <a:solidFill>
                            <a:srgbClr val="000000"/>
                          </a:solidFill>
                          <a:effectLst/>
                          <a:latin typeface="Arial" panose="020B0604020202020204" pitchFamily="34" charset="0"/>
                        </a:rPr>
                        <a:t> Development</a:t>
                      </a:r>
                      <a:endParaRPr lang="en-IN" sz="2100" b="0" i="0" u="none" strike="noStrike" dirty="0">
                        <a:solidFill>
                          <a:srgbClr val="000000"/>
                        </a:solidFill>
                        <a:effectLst/>
                        <a:latin typeface="Arial" panose="020B0604020202020204" pitchFamily="34" charset="0"/>
                      </a:endParaRPr>
                    </a:p>
                  </a:txBody>
                  <a:tcPr marL="7142" marR="7142" marT="7142" marB="0">
                    <a:solidFill>
                      <a:schemeClr val="bg1">
                        <a:lumMod val="85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E-PG Pathshala</a:t>
                      </a:r>
                      <a:endParaRPr lang="en-IN" sz="2100" b="0" i="0" u="none" strike="noStrike" dirty="0">
                        <a:solidFill>
                          <a:srgbClr val="000000"/>
                        </a:solidFill>
                        <a:effectLst/>
                        <a:latin typeface="Arial" panose="020B0604020202020204" pitchFamily="34" charset="0"/>
                      </a:endParaRPr>
                    </a:p>
                  </a:txBody>
                  <a:tcPr marL="7142" marR="7142" marT="7142" marB="0">
                    <a:solidFill>
                      <a:schemeClr val="bg1">
                        <a:lumMod val="85000"/>
                      </a:schemeClr>
                    </a:solidFill>
                  </a:tcPr>
                </a:tc>
              </a:tr>
            </a:tbl>
          </a:graphicData>
        </a:graphic>
      </p:graphicFrame>
    </p:spTree>
    <p:extLst>
      <p:ext uri="{BB962C8B-B14F-4D97-AF65-F5344CB8AC3E}">
        <p14:creationId xmlns:p14="http://schemas.microsoft.com/office/powerpoint/2010/main" val="3917135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565175"/>
          </a:xfrm>
        </p:spPr>
        <p:txBody>
          <a:bodyPr/>
          <a:lstStyle/>
          <a:p>
            <a:r>
              <a:rPr lang="en-IN" sz="3600" dirty="0" smtClean="0"/>
              <a:t>MIL-related </a:t>
            </a:r>
            <a:r>
              <a:rPr lang="en-IN" sz="3600" dirty="0"/>
              <a:t>Activities at INFLIBNET Centre</a:t>
            </a:r>
            <a:endParaRPr lang="en-US" sz="3600" dirty="0"/>
          </a:p>
        </p:txBody>
      </p:sp>
      <p:sp>
        <p:nvSpPr>
          <p:cNvPr id="3" name="Content Placeholder 2"/>
          <p:cNvSpPr>
            <a:spLocks noGrp="1"/>
          </p:cNvSpPr>
          <p:nvPr>
            <p:ph idx="1"/>
          </p:nvPr>
        </p:nvSpPr>
        <p:spPr>
          <a:xfrm>
            <a:off x="457200" y="987574"/>
            <a:ext cx="8229600" cy="3606651"/>
          </a:xfrm>
        </p:spPr>
        <p:txBody>
          <a:bodyPr/>
          <a:lstStyle/>
          <a:p>
            <a:r>
              <a:rPr lang="en-US" dirty="0" smtClean="0"/>
              <a:t>PDF Tutorials for Every e-Resources</a:t>
            </a:r>
          </a:p>
          <a:p>
            <a:pPr marL="0" indent="0">
              <a:buNone/>
            </a:pPr>
            <a:endParaRPr lang="en-US" dirty="0" smtClean="0"/>
          </a:p>
          <a:p>
            <a:r>
              <a:rPr lang="en-US" dirty="0" smtClean="0"/>
              <a:t>Spoken Tutorials for </a:t>
            </a:r>
          </a:p>
          <a:p>
            <a:pPr marL="0" indent="0">
              <a:buNone/>
            </a:pPr>
            <a:endParaRPr lang="en-US" dirty="0"/>
          </a:p>
          <a:p>
            <a:pPr lvl="1">
              <a:buFont typeface="Wingdings" charset="2"/>
              <a:buChar char="ü"/>
            </a:pPr>
            <a:r>
              <a:rPr lang="en-US" dirty="0"/>
              <a:t>UGC-</a:t>
            </a:r>
            <a:r>
              <a:rPr lang="en-US" dirty="0" err="1"/>
              <a:t>Infornet</a:t>
            </a:r>
            <a:r>
              <a:rPr lang="en-US" dirty="0"/>
              <a:t> Digital Library Consortium</a:t>
            </a:r>
          </a:p>
          <a:p>
            <a:pPr lvl="1">
              <a:buFont typeface="Wingdings" charset="2"/>
              <a:buChar char="ü"/>
            </a:pPr>
            <a:r>
              <a:rPr lang="en-US" dirty="0"/>
              <a:t>N-LIST</a:t>
            </a:r>
          </a:p>
          <a:p>
            <a:pPr lvl="1"/>
            <a:endParaRPr lang="en-US" dirty="0"/>
          </a:p>
        </p:txBody>
      </p:sp>
    </p:spTree>
    <p:extLst>
      <p:ext uri="{BB962C8B-B14F-4D97-AF65-F5344CB8AC3E}">
        <p14:creationId xmlns:p14="http://schemas.microsoft.com/office/powerpoint/2010/main" val="29591624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397000" y="0"/>
            <a:ext cx="6339829" cy="5020022"/>
          </a:xfrm>
          <a:prstGeom prst="rect">
            <a:avLst/>
          </a:prstGeom>
        </p:spPr>
      </p:pic>
    </p:spTree>
    <p:extLst>
      <p:ext uri="{BB962C8B-B14F-4D97-AF65-F5344CB8AC3E}">
        <p14:creationId xmlns:p14="http://schemas.microsoft.com/office/powerpoint/2010/main" val="34101379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123478"/>
            <a:ext cx="6624736" cy="5020022"/>
          </a:xfrm>
          <a:prstGeom prst="rect">
            <a:avLst/>
          </a:prstGeom>
        </p:spPr>
      </p:pic>
    </p:spTree>
    <p:extLst>
      <p:ext uri="{BB962C8B-B14F-4D97-AF65-F5344CB8AC3E}">
        <p14:creationId xmlns:p14="http://schemas.microsoft.com/office/powerpoint/2010/main" val="3572716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9314" y="891468"/>
            <a:ext cx="6840760" cy="2880319"/>
          </a:xfrm>
          <a:prstGeom prst="rect">
            <a:avLst/>
          </a:prstGeom>
        </p:spPr>
      </p:pic>
      <p:grpSp>
        <p:nvGrpSpPr>
          <p:cNvPr id="4" name="Group 3"/>
          <p:cNvGrpSpPr>
            <a:grpSpLocks/>
          </p:cNvGrpSpPr>
          <p:nvPr/>
        </p:nvGrpSpPr>
        <p:grpSpPr bwMode="auto">
          <a:xfrm>
            <a:off x="-368300" y="627063"/>
            <a:ext cx="4148212" cy="3789362"/>
            <a:chOff x="-684584" y="1340768"/>
            <a:chExt cx="4689888" cy="4392488"/>
          </a:xfrm>
        </p:grpSpPr>
        <p:sp>
          <p:nvSpPr>
            <p:cNvPr id="3" name="Oval 2"/>
            <p:cNvSpPr/>
            <p:nvPr/>
          </p:nvSpPr>
          <p:spPr>
            <a:xfrm>
              <a:off x="-684584" y="1340768"/>
              <a:ext cx="4393085" cy="4392488"/>
            </a:xfrm>
            <a:prstGeom prst="ellipse">
              <a:avLst/>
            </a:prstGeom>
            <a:solidFill>
              <a:schemeClr val="tx1">
                <a:lumMod val="95000"/>
                <a:lumOff val="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p:cNvSpPr/>
            <p:nvPr/>
          </p:nvSpPr>
          <p:spPr>
            <a:xfrm>
              <a:off x="-387781" y="1340768"/>
              <a:ext cx="4393085" cy="4392488"/>
            </a:xfrm>
            <a:prstGeom prst="ellipse">
              <a:avLst/>
            </a:prstGeom>
            <a:solidFill>
              <a:schemeClr val="tx1">
                <a:lumMod val="95000"/>
                <a:lumOff val="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6" name="Group 5"/>
          <p:cNvGrpSpPr>
            <a:grpSpLocks/>
          </p:cNvGrpSpPr>
          <p:nvPr/>
        </p:nvGrpSpPr>
        <p:grpSpPr bwMode="auto">
          <a:xfrm>
            <a:off x="-540568" y="771550"/>
            <a:ext cx="4176093" cy="2257266"/>
            <a:chOff x="-1365030" y="4581128"/>
            <a:chExt cx="7836547" cy="2272254"/>
          </a:xfrm>
        </p:grpSpPr>
        <p:sp>
          <p:nvSpPr>
            <p:cNvPr id="18" name="Subtitle 2"/>
            <p:cNvSpPr txBox="1">
              <a:spLocks/>
            </p:cNvSpPr>
            <p:nvPr/>
          </p:nvSpPr>
          <p:spPr>
            <a:xfrm>
              <a:off x="-1365030" y="4581128"/>
              <a:ext cx="7704856" cy="7851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4400" b="1" spc="-150" dirty="0" smtClean="0">
                  <a:solidFill>
                    <a:schemeClr val="bg1"/>
                  </a:solidFill>
                  <a:latin typeface="Signika Negative" pitchFamily="2" charset="0"/>
                  <a:ea typeface="Franchise" pitchFamily="49" charset="0"/>
                </a:rPr>
                <a:t>over</a:t>
              </a:r>
              <a:r>
                <a:rPr lang="en-US" sz="4400" b="1" spc="-150" dirty="0" smtClean="0">
                  <a:solidFill>
                    <a:srgbClr val="D1493B"/>
                  </a:solidFill>
                  <a:latin typeface="Signika Negative" pitchFamily="2" charset="0"/>
                  <a:ea typeface="Franchise" pitchFamily="49" charset="0"/>
                </a:rPr>
                <a:t>view</a:t>
              </a:r>
            </a:p>
          </p:txBody>
        </p:sp>
        <p:sp>
          <p:nvSpPr>
            <p:cNvPr id="3078" name="TextBox 26"/>
            <p:cNvSpPr txBox="1">
              <a:spLocks noChangeArrowheads="1"/>
            </p:cNvSpPr>
            <p:nvPr/>
          </p:nvSpPr>
          <p:spPr bwMode="auto">
            <a:xfrm>
              <a:off x="361134" y="5366245"/>
              <a:ext cx="6110383" cy="148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31800" indent="-323850">
                <a:buClr>
                  <a:srgbClr val="FFFF00"/>
                </a:buClr>
                <a:buSzPct val="45000"/>
                <a:buFont typeface="StarSymbo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dirty="0" smtClean="0">
                  <a:solidFill>
                    <a:schemeClr val="bg1"/>
                  </a:solidFill>
                </a:rPr>
                <a:t>Overview (MIL)</a:t>
              </a:r>
            </a:p>
            <a:p>
              <a:pPr marL="431800" indent="-323850">
                <a:buClr>
                  <a:srgbClr val="FFFF00"/>
                </a:buClr>
                <a:buSzPct val="45000"/>
                <a:buFont typeface="StarSymbo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dirty="0" smtClean="0">
                  <a:solidFill>
                    <a:schemeClr val="bg1"/>
                  </a:solidFill>
                </a:rPr>
                <a:t>MIL activities @INFLIBNET</a:t>
              </a:r>
              <a:endParaRPr lang="en-US" dirty="0">
                <a:solidFill>
                  <a:schemeClr val="bg1"/>
                </a:solidFill>
              </a:endParaRPr>
            </a:p>
            <a:p>
              <a:pPr marL="431800" indent="-323850">
                <a:buClr>
                  <a:srgbClr val="FFFF00"/>
                </a:buClr>
                <a:buSzPct val="45000"/>
                <a:buFont typeface="StarSymbo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dirty="0" smtClean="0">
                  <a:solidFill>
                    <a:schemeClr val="bg1"/>
                  </a:solidFill>
                </a:rPr>
                <a:t>E-PG Pathshala</a:t>
              </a:r>
            </a:p>
            <a:p>
              <a:pPr marL="431800" indent="-323850">
                <a:buClr>
                  <a:srgbClr val="FFFF00"/>
                </a:buClr>
                <a:buSzPct val="45000"/>
                <a:buFont typeface="StarSymbo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dirty="0" smtClean="0">
                  <a:solidFill>
                    <a:schemeClr val="bg1"/>
                  </a:solidFill>
                </a:rPr>
                <a:t>Methodology  </a:t>
              </a:r>
            </a:p>
            <a:p>
              <a:pPr marL="431800" indent="-323850">
                <a:buClr>
                  <a:srgbClr val="FFFF00"/>
                </a:buClr>
                <a:buSzPct val="45000"/>
                <a:buFont typeface="StarSymbol"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dirty="0" smtClean="0">
                  <a:solidFill>
                    <a:schemeClr val="bg1"/>
                  </a:solidFill>
                </a:rPr>
                <a:t>Module/ Volume of Work</a:t>
              </a:r>
              <a:endParaRPr lang="en-US" dirty="0">
                <a:solidFill>
                  <a:schemeClr val="bg1"/>
                </a:solidFill>
              </a:endParaRPr>
            </a:p>
          </p:txBody>
        </p:sp>
      </p:grpSp>
    </p:spTree>
    <p:extLst>
      <p:ext uri="{BB962C8B-B14F-4D97-AF65-F5344CB8AC3E}">
        <p14:creationId xmlns:p14="http://schemas.microsoft.com/office/powerpoint/2010/main" val="6338377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23814538"/>
              </p:ext>
            </p:extLst>
          </p:nvPr>
        </p:nvGraphicFramePr>
        <p:xfrm>
          <a:off x="467544" y="1113588"/>
          <a:ext cx="8208912" cy="3618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8" descr="C:\Users\Abhishek\Desktop\pub_defaul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3795886"/>
            <a:ext cx="210621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1925241" y="195262"/>
            <a:ext cx="53470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3000" b="1" dirty="0" smtClean="0">
                <a:solidFill>
                  <a:srgbClr val="C00000"/>
                </a:solidFill>
                <a:latin typeface="Monotype Corsiva" panose="03010101010201010101" pitchFamily="66" charset="0"/>
              </a:rPr>
              <a:t> e-PG Pathshala</a:t>
            </a:r>
            <a:endParaRPr lang="en-IN" sz="3000" b="1" dirty="0">
              <a:solidFill>
                <a:srgbClr val="C00000"/>
              </a:solidFill>
              <a:latin typeface="Monotype Corsiva" panose="03010101010201010101" pitchFamily="66" charset="0"/>
            </a:endParaRPr>
          </a:p>
        </p:txBody>
      </p:sp>
    </p:spTree>
    <p:extLst>
      <p:ext uri="{BB962C8B-B14F-4D97-AF65-F5344CB8AC3E}">
        <p14:creationId xmlns:p14="http://schemas.microsoft.com/office/powerpoint/2010/main" val="4082849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1923678"/>
            <a:ext cx="3071817" cy="720080"/>
            <a:chOff x="1187624" y="4319609"/>
            <a:chExt cx="2787644" cy="705112"/>
          </a:xfrm>
        </p:grpSpPr>
        <p:sp>
          <p:nvSpPr>
            <p:cNvPr id="11" name="TextBox 10"/>
            <p:cNvSpPr txBox="1"/>
            <p:nvPr/>
          </p:nvSpPr>
          <p:spPr>
            <a:xfrm>
              <a:off x="1382887" y="4319609"/>
              <a:ext cx="2592381" cy="616179"/>
            </a:xfrm>
            <a:prstGeom prst="rect">
              <a:avLst/>
            </a:prstGeom>
            <a:noFill/>
          </p:spPr>
          <p:txBody>
            <a:bodyPr>
              <a:spAutoFit/>
            </a:bodyPr>
            <a:lstStyle/>
            <a:p>
              <a:pPr eaLnBrk="1" fontAlgn="auto" hangingPunct="1">
                <a:spcBef>
                  <a:spcPts val="0"/>
                </a:spcBef>
                <a:spcAft>
                  <a:spcPts val="0"/>
                </a:spcAft>
                <a:defRPr/>
              </a:pPr>
              <a:r>
                <a:rPr lang="en-US" sz="2400" b="1" dirty="0">
                  <a:solidFill>
                    <a:srgbClr val="FF0000"/>
                  </a:solidFill>
                  <a:latin typeface="Signika Negative" pitchFamily="2" charset="0"/>
                  <a:cs typeface="+mn-cs"/>
                </a:rPr>
                <a:t>e</a:t>
              </a:r>
              <a:r>
                <a:rPr lang="en-US" sz="2400" b="1" dirty="0" smtClean="0">
                  <a:solidFill>
                    <a:srgbClr val="FF0000"/>
                  </a:solidFill>
                  <a:latin typeface="Signika Negative" pitchFamily="2" charset="0"/>
                  <a:cs typeface="+mn-cs"/>
                </a:rPr>
                <a:t>-PG Pathshala</a:t>
              </a:r>
              <a:endParaRPr lang="en-US" sz="2400" b="1" dirty="0">
                <a:solidFill>
                  <a:srgbClr val="FF0000"/>
                </a:solidFill>
                <a:latin typeface="Signika Negative" pitchFamily="2" charset="0"/>
                <a:cs typeface="+mn-cs"/>
              </a:endParaRPr>
            </a:p>
          </p:txBody>
        </p:sp>
        <p:sp>
          <p:nvSpPr>
            <p:cNvPr id="12" name="TextBox 11"/>
            <p:cNvSpPr txBox="1"/>
            <p:nvPr/>
          </p:nvSpPr>
          <p:spPr>
            <a:xfrm>
              <a:off x="1390824" y="4696516"/>
              <a:ext cx="1666871" cy="328205"/>
            </a:xfrm>
            <a:prstGeom prst="rect">
              <a:avLst/>
            </a:prstGeom>
            <a:noFill/>
          </p:spPr>
          <p:txBody>
            <a:bodyPr>
              <a:spAutoFit/>
            </a:bodyPr>
            <a:lstStyle/>
            <a:p>
              <a:pPr eaLnBrk="1" fontAlgn="auto" hangingPunct="1">
                <a:spcBef>
                  <a:spcPts val="0"/>
                </a:spcBef>
                <a:spcAft>
                  <a:spcPts val="0"/>
                </a:spcAft>
                <a:defRPr/>
              </a:pPr>
              <a:endParaRPr lang="en-US" sz="1000" dirty="0">
                <a:solidFill>
                  <a:schemeClr val="bg1">
                    <a:lumMod val="65000"/>
                  </a:schemeClr>
                </a:solidFill>
                <a:latin typeface="Signika Negative" pitchFamily="2" charset="0"/>
                <a:cs typeface="+mn-cs"/>
              </a:endParaRPr>
            </a:p>
          </p:txBody>
        </p:sp>
        <p:sp>
          <p:nvSpPr>
            <p:cNvPr id="17" name="Rectangle 16"/>
            <p:cNvSpPr/>
            <p:nvPr/>
          </p:nvSpPr>
          <p:spPr>
            <a:xfrm>
              <a:off x="1187624" y="4429717"/>
              <a:ext cx="152400" cy="523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7" name="Rectangle 26"/>
          <p:cNvSpPr/>
          <p:nvPr/>
        </p:nvSpPr>
        <p:spPr>
          <a:xfrm>
            <a:off x="0" y="1"/>
            <a:ext cx="9144000" cy="20460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lowchart: Off-page Connector 9"/>
          <p:cNvSpPr/>
          <p:nvPr/>
        </p:nvSpPr>
        <p:spPr>
          <a:xfrm>
            <a:off x="8637588" y="180975"/>
            <a:ext cx="327025" cy="295275"/>
          </a:xfrm>
          <a:prstGeom prst="flowChartOffpageConnector">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HN" sz="1100" b="1" dirty="0"/>
              <a:t>01</a:t>
            </a:r>
            <a:endParaRPr lang="en-US" sz="1100" b="1" dirty="0"/>
          </a:p>
        </p:txBody>
      </p:sp>
      <p:sp>
        <p:nvSpPr>
          <p:cNvPr id="14" name="TextBox 13"/>
          <p:cNvSpPr txBox="1"/>
          <p:nvPr/>
        </p:nvSpPr>
        <p:spPr>
          <a:xfrm>
            <a:off x="92049" y="2472251"/>
            <a:ext cx="8944447" cy="3139321"/>
          </a:xfrm>
          <a:prstGeom prst="rect">
            <a:avLst/>
          </a:prstGeom>
          <a:noFill/>
        </p:spPr>
        <p:txBody>
          <a:bodyPr wrap="square">
            <a:spAutoFit/>
          </a:bodyPr>
          <a:lstStyle/>
          <a:p>
            <a:pPr algn="just">
              <a:buFont typeface="Wingdings" pitchFamily="2" charset="2"/>
              <a:buChar char="§"/>
            </a:pPr>
            <a:r>
              <a:rPr lang="en-IN" dirty="0"/>
              <a:t>MHRD, under NME-ICT, has allocated funds to the UGC for development of e-content in </a:t>
            </a:r>
            <a:r>
              <a:rPr lang="en-IN" dirty="0" smtClean="0"/>
              <a:t>71 </a:t>
            </a:r>
            <a:r>
              <a:rPr lang="en-IN" dirty="0"/>
              <a:t>subjects at postgraduate level.</a:t>
            </a:r>
          </a:p>
          <a:p>
            <a:pPr algn="just">
              <a:buFont typeface="Wingdings" pitchFamily="2" charset="2"/>
              <a:buChar char="§"/>
            </a:pPr>
            <a:endParaRPr lang="en-US" dirty="0"/>
          </a:p>
          <a:p>
            <a:pPr algn="just">
              <a:buFont typeface="Wingdings" pitchFamily="2" charset="2"/>
              <a:buChar char="§"/>
            </a:pPr>
            <a:r>
              <a:rPr lang="en-IN" dirty="0"/>
              <a:t>The UGC has constituted a Standing Committee, e-PG Pathshala, to monitor and coordinate the activity of content creation under the Chairmanship of </a:t>
            </a:r>
            <a:r>
              <a:rPr lang="en-IN" dirty="0" err="1"/>
              <a:t>Prof.</a:t>
            </a:r>
            <a:r>
              <a:rPr lang="en-IN" dirty="0"/>
              <a:t> M. </a:t>
            </a:r>
            <a:r>
              <a:rPr lang="en-IN" dirty="0" err="1"/>
              <a:t>Anandakrishnan</a:t>
            </a:r>
            <a:r>
              <a:rPr lang="en-IN" dirty="0"/>
              <a:t> and also included </a:t>
            </a:r>
            <a:r>
              <a:rPr lang="en-IN" dirty="0" smtClean="0"/>
              <a:t>members </a:t>
            </a:r>
            <a:r>
              <a:rPr lang="en-IN" dirty="0"/>
              <a:t>of Standing Committee, NME-ICT.</a:t>
            </a:r>
          </a:p>
          <a:p>
            <a:pPr algn="just">
              <a:buFont typeface="Wingdings" pitchFamily="2" charset="2"/>
              <a:buChar char="§"/>
            </a:pPr>
            <a:endParaRPr lang="en-US" dirty="0"/>
          </a:p>
          <a:p>
            <a:pPr lvl="0" algn="just">
              <a:buFont typeface="Wingdings" pitchFamily="2" charset="2"/>
              <a:buChar char="§"/>
            </a:pPr>
            <a:r>
              <a:rPr lang="en-US" dirty="0"/>
              <a:t>Aim of the Project is to Develop e-Content, and Not Merely Content for Postgraduate Students in </a:t>
            </a:r>
            <a:r>
              <a:rPr lang="en-US" dirty="0" smtClean="0"/>
              <a:t>71 </a:t>
            </a:r>
            <a:r>
              <a:rPr lang="en-US" dirty="0"/>
              <a:t>Subjects</a:t>
            </a:r>
            <a:endParaRPr lang="en-IN" dirty="0"/>
          </a:p>
          <a:p>
            <a:pPr marL="431800" indent="-323850">
              <a:buSzPct val="45000"/>
              <a:buFont typeface="Wingdings" panose="05000000000000000000" pitchFamily="2" charset="2"/>
              <a:buChar char="Ø"/>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lang="en-US" dirty="0"/>
          </a:p>
          <a:p>
            <a:pPr marL="285750" indent="-285750" eaLnBrk="1" hangingPunct="1">
              <a:buFont typeface="Wingdings" panose="05000000000000000000" pitchFamily="2" charset="2"/>
              <a:buChar char="Ø"/>
              <a:defRPr/>
            </a:pPr>
            <a:endParaRPr lang="en-US" dirty="0"/>
          </a:p>
        </p:txBody>
      </p:sp>
      <p:pic>
        <p:nvPicPr>
          <p:cNvPr id="2" name="Picture 1"/>
          <p:cNvPicPr>
            <a:picLocks noChangeAspect="1"/>
          </p:cNvPicPr>
          <p:nvPr/>
        </p:nvPicPr>
        <p:blipFill>
          <a:blip r:embed="rId2"/>
          <a:stretch>
            <a:fillRect/>
          </a:stretch>
        </p:blipFill>
        <p:spPr>
          <a:xfrm>
            <a:off x="-12147" y="-25344"/>
            <a:ext cx="9156147" cy="2094456"/>
          </a:xfrm>
          <a:prstGeom prst="rect">
            <a:avLst/>
          </a:prstGeom>
        </p:spPr>
      </p:pic>
    </p:spTree>
    <p:extLst>
      <p:ext uri="{BB962C8B-B14F-4D97-AF65-F5344CB8AC3E}">
        <p14:creationId xmlns:p14="http://schemas.microsoft.com/office/powerpoint/2010/main" val="36090658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1444338"/>
          </a:xfrm>
          <a:prstGeom prst="rect">
            <a:avLst/>
          </a:prstGeom>
          <a:pattFill prst="pct90">
            <a:fgClr>
              <a:srgbClr val="D1493B"/>
            </a:fgClr>
            <a:bgClr>
              <a:srgbClr val="D8665A"/>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263755" y="2193363"/>
            <a:ext cx="1932957" cy="1785104"/>
          </a:xfrm>
          <a:prstGeom prst="rect">
            <a:avLst/>
          </a:prstGeom>
          <a:noFill/>
        </p:spPr>
        <p:txBody>
          <a:bodyPr wrap="square">
            <a:spAutoFit/>
          </a:bodyPr>
          <a:lstStyle/>
          <a:p>
            <a:pPr>
              <a:defRPr/>
            </a:pPr>
            <a:r>
              <a:rPr lang="en-US" dirty="0">
                <a:solidFill>
                  <a:schemeClr val="accent3">
                    <a:lumMod val="50000"/>
                  </a:schemeClr>
                </a:solidFill>
              </a:rPr>
              <a:t>Central University</a:t>
            </a:r>
          </a:p>
          <a:p>
            <a:pPr algn="just" eaLnBrk="1" hangingPunct="1">
              <a:defRPr/>
            </a:pPr>
            <a:endParaRPr lang="en-US" sz="1100" dirty="0">
              <a:solidFill>
                <a:schemeClr val="accent3">
                  <a:lumMod val="50000"/>
                </a:schemeClr>
              </a:solidFill>
            </a:endParaRPr>
          </a:p>
          <a:p>
            <a:pPr marL="228594" indent="-228594">
              <a:buFont typeface="Wingdings" panose="05000000000000000000" pitchFamily="2" charset="2"/>
              <a:buChar char="q"/>
            </a:pPr>
            <a:r>
              <a:rPr lang="en-IN" sz="1000" dirty="0"/>
              <a:t>University of Hyderabad</a:t>
            </a:r>
          </a:p>
          <a:p>
            <a:pPr marL="228594" indent="-228594">
              <a:buFont typeface="Wingdings" panose="05000000000000000000" pitchFamily="2" charset="2"/>
              <a:buChar char="q"/>
            </a:pPr>
            <a:r>
              <a:rPr lang="en-IN" sz="1000" dirty="0"/>
              <a:t>University of Delhi</a:t>
            </a:r>
          </a:p>
          <a:p>
            <a:pPr marL="228594" indent="-228594">
              <a:buFont typeface="Wingdings" panose="05000000000000000000" pitchFamily="2" charset="2"/>
              <a:buChar char="q"/>
            </a:pPr>
            <a:r>
              <a:rPr lang="en-IN" sz="1000" dirty="0"/>
              <a:t>SGTB Khalsa College</a:t>
            </a:r>
          </a:p>
          <a:p>
            <a:pPr marL="228594" indent="-228594">
              <a:buFont typeface="Wingdings" panose="05000000000000000000" pitchFamily="2" charset="2"/>
              <a:buChar char="q"/>
            </a:pPr>
            <a:r>
              <a:rPr lang="en-IN" sz="1000" dirty="0"/>
              <a:t>Jawaharlal Nehru University</a:t>
            </a:r>
          </a:p>
          <a:p>
            <a:pPr marL="228594" indent="-228594">
              <a:buFont typeface="Wingdings" panose="05000000000000000000" pitchFamily="2" charset="2"/>
              <a:buChar char="q"/>
            </a:pPr>
            <a:r>
              <a:rPr lang="en-IN" sz="1000" dirty="0"/>
              <a:t>University of Allahabad</a:t>
            </a:r>
          </a:p>
          <a:p>
            <a:pPr marL="228594" indent="-228594">
              <a:buFont typeface="Wingdings" panose="05000000000000000000" pitchFamily="2" charset="2"/>
              <a:buChar char="q"/>
            </a:pPr>
            <a:r>
              <a:rPr lang="en-IN" sz="1000" smtClean="0"/>
              <a:t>Banaras </a:t>
            </a:r>
            <a:r>
              <a:rPr lang="en-IN" sz="1000" dirty="0"/>
              <a:t>Hindu University</a:t>
            </a:r>
          </a:p>
          <a:p>
            <a:pPr marL="228594" indent="-228594">
              <a:buFont typeface="Wingdings" panose="05000000000000000000" pitchFamily="2" charset="2"/>
              <a:buChar char="q"/>
            </a:pPr>
            <a:r>
              <a:rPr lang="en-IN" sz="1000" dirty="0"/>
              <a:t>Institute of Medical Science</a:t>
            </a:r>
          </a:p>
          <a:p>
            <a:pPr algn="just" eaLnBrk="1" hangingPunct="1">
              <a:defRPr/>
            </a:pPr>
            <a:endParaRPr lang="en-US" sz="1100" dirty="0">
              <a:solidFill>
                <a:schemeClr val="accent3">
                  <a:lumMod val="50000"/>
                </a:schemeClr>
              </a:solidFill>
            </a:endParaRPr>
          </a:p>
        </p:txBody>
      </p:sp>
      <p:sp>
        <p:nvSpPr>
          <p:cNvPr id="22" name="TextBox 21"/>
          <p:cNvSpPr txBox="1"/>
          <p:nvPr/>
        </p:nvSpPr>
        <p:spPr>
          <a:xfrm>
            <a:off x="2419699" y="2193363"/>
            <a:ext cx="2055407" cy="2831544"/>
          </a:xfrm>
          <a:prstGeom prst="rect">
            <a:avLst/>
          </a:prstGeom>
          <a:noFill/>
        </p:spPr>
        <p:txBody>
          <a:bodyPr wrap="square">
            <a:spAutoFit/>
          </a:bodyPr>
          <a:lstStyle/>
          <a:p>
            <a:pPr eaLnBrk="1" hangingPunct="1">
              <a:defRPr/>
            </a:pPr>
            <a:r>
              <a:rPr lang="en-US" dirty="0">
                <a:solidFill>
                  <a:schemeClr val="accent3">
                    <a:lumMod val="50000"/>
                  </a:schemeClr>
                </a:solidFill>
              </a:rPr>
              <a:t>State University</a:t>
            </a:r>
          </a:p>
          <a:p>
            <a:pPr marL="171446" indent="-171446">
              <a:buFont typeface="Wingdings" panose="05000000000000000000" pitchFamily="2" charset="2"/>
              <a:buChar char="§"/>
              <a:defRPr/>
            </a:pPr>
            <a:r>
              <a:rPr lang="en-IN" sz="1000" dirty="0"/>
              <a:t>Anna University</a:t>
            </a:r>
          </a:p>
          <a:p>
            <a:pPr marL="171446" indent="-171446">
              <a:buFont typeface="Wingdings" panose="05000000000000000000" pitchFamily="2" charset="2"/>
              <a:buChar char="§"/>
              <a:defRPr/>
            </a:pPr>
            <a:r>
              <a:rPr lang="en-IN" sz="1000" dirty="0"/>
              <a:t>University of Mumbai</a:t>
            </a:r>
          </a:p>
          <a:p>
            <a:pPr marL="171446" indent="-171446">
              <a:buFont typeface="Wingdings" panose="05000000000000000000" pitchFamily="2" charset="2"/>
              <a:buChar char="§"/>
              <a:defRPr/>
            </a:pPr>
            <a:r>
              <a:rPr lang="en-IN" sz="1000" dirty="0"/>
              <a:t>University of Mysore</a:t>
            </a:r>
          </a:p>
          <a:p>
            <a:pPr marL="171446" indent="-171446">
              <a:buFont typeface="Wingdings" panose="05000000000000000000" pitchFamily="2" charset="2"/>
              <a:buChar char="§"/>
              <a:defRPr/>
            </a:pPr>
            <a:r>
              <a:rPr lang="en-IN" sz="1000" dirty="0"/>
              <a:t>BCUD, SNDT Women's University</a:t>
            </a:r>
          </a:p>
          <a:p>
            <a:pPr marL="171446" indent="-171446">
              <a:buFont typeface="Wingdings" panose="05000000000000000000" pitchFamily="2" charset="2"/>
              <a:buChar char="§"/>
              <a:defRPr/>
            </a:pPr>
            <a:r>
              <a:rPr lang="en-IN" sz="1000" dirty="0"/>
              <a:t>University of Pune</a:t>
            </a:r>
          </a:p>
          <a:p>
            <a:pPr marL="171446" indent="-171446">
              <a:buFont typeface="Wingdings" panose="05000000000000000000" pitchFamily="2" charset="2"/>
              <a:buChar char="§"/>
              <a:defRPr/>
            </a:pPr>
            <a:r>
              <a:rPr lang="en-IN" sz="1000" dirty="0"/>
              <a:t>M D University, Rohtak</a:t>
            </a:r>
          </a:p>
          <a:p>
            <a:pPr marL="171446" indent="-171446">
              <a:buFont typeface="Wingdings" panose="05000000000000000000" pitchFamily="2" charset="2"/>
              <a:buChar char="§"/>
              <a:defRPr/>
            </a:pPr>
            <a:r>
              <a:rPr lang="en-IN" sz="1000" dirty="0"/>
              <a:t>Gujarat University</a:t>
            </a:r>
          </a:p>
          <a:p>
            <a:pPr marL="171446" indent="-171446">
              <a:buFont typeface="Wingdings" panose="05000000000000000000" pitchFamily="2" charset="2"/>
              <a:buChar char="§"/>
              <a:defRPr/>
            </a:pPr>
            <a:r>
              <a:rPr lang="en-IN" sz="1000" dirty="0"/>
              <a:t>National Law University</a:t>
            </a:r>
          </a:p>
          <a:p>
            <a:pPr marL="171446" indent="-171446">
              <a:buFont typeface="Wingdings" panose="05000000000000000000" pitchFamily="2" charset="2"/>
              <a:buChar char="§"/>
              <a:defRPr/>
            </a:pPr>
            <a:r>
              <a:rPr lang="en-IN" sz="1000" dirty="0"/>
              <a:t>Panjab University</a:t>
            </a:r>
          </a:p>
          <a:p>
            <a:pPr marL="171446" indent="-171446">
              <a:buFont typeface="Wingdings" panose="05000000000000000000" pitchFamily="2" charset="2"/>
              <a:buChar char="§"/>
              <a:defRPr/>
            </a:pPr>
            <a:r>
              <a:rPr lang="en-IN" sz="1000" dirty="0"/>
              <a:t>University of Jammu</a:t>
            </a:r>
          </a:p>
          <a:p>
            <a:pPr marL="171446" indent="-171446">
              <a:buFont typeface="Wingdings" panose="05000000000000000000" pitchFamily="2" charset="2"/>
              <a:buChar char="§"/>
              <a:defRPr/>
            </a:pPr>
            <a:r>
              <a:rPr lang="en-IN" sz="1000" dirty="0"/>
              <a:t>The M.S. Univ. of Baroda</a:t>
            </a:r>
          </a:p>
          <a:p>
            <a:pPr marL="171446" indent="-171446">
              <a:buFont typeface="Wingdings" panose="05000000000000000000" pitchFamily="2" charset="2"/>
              <a:buChar char="§"/>
              <a:defRPr/>
            </a:pPr>
            <a:r>
              <a:rPr lang="en-IN" sz="1000" dirty="0"/>
              <a:t>University of Calcutta</a:t>
            </a:r>
          </a:p>
          <a:p>
            <a:pPr marL="171446" indent="-171446">
              <a:buFont typeface="Wingdings" panose="05000000000000000000" pitchFamily="2" charset="2"/>
              <a:buChar char="§"/>
              <a:defRPr/>
            </a:pPr>
            <a:r>
              <a:rPr lang="en-IN" sz="1000" dirty="0"/>
              <a:t>Anna University</a:t>
            </a:r>
          </a:p>
          <a:p>
            <a:pPr marL="171446" indent="-171446">
              <a:buFont typeface="Wingdings" panose="05000000000000000000" pitchFamily="2" charset="2"/>
              <a:buChar char="§"/>
              <a:defRPr/>
            </a:pPr>
            <a:r>
              <a:rPr lang="en-IN" sz="1000" dirty="0"/>
              <a:t>Jadavpur University </a:t>
            </a:r>
          </a:p>
          <a:p>
            <a:pPr marL="171446" indent="-171446">
              <a:buFont typeface="Wingdings" panose="05000000000000000000" pitchFamily="2" charset="2"/>
              <a:buChar char="§"/>
              <a:defRPr/>
            </a:pPr>
            <a:r>
              <a:rPr lang="en-IN" sz="1000" dirty="0"/>
              <a:t>Sri Venkateshwara University</a:t>
            </a:r>
          </a:p>
        </p:txBody>
      </p:sp>
      <p:sp>
        <p:nvSpPr>
          <p:cNvPr id="30" name="TextBox 29"/>
          <p:cNvSpPr txBox="1"/>
          <p:nvPr/>
        </p:nvSpPr>
        <p:spPr>
          <a:xfrm>
            <a:off x="4407197" y="2231413"/>
            <a:ext cx="1884363" cy="861774"/>
          </a:xfrm>
          <a:prstGeom prst="rect">
            <a:avLst/>
          </a:prstGeom>
          <a:noFill/>
        </p:spPr>
        <p:txBody>
          <a:bodyPr>
            <a:spAutoFit/>
          </a:bodyPr>
          <a:lstStyle/>
          <a:p>
            <a:pPr eaLnBrk="1" hangingPunct="1">
              <a:defRPr/>
            </a:pPr>
            <a:r>
              <a:rPr lang="en-IN" dirty="0">
                <a:solidFill>
                  <a:schemeClr val="accent3">
                    <a:lumMod val="50000"/>
                  </a:schemeClr>
                </a:solidFill>
              </a:rPr>
              <a:t>Centrally funded</a:t>
            </a:r>
          </a:p>
          <a:p>
            <a:pPr marL="171446" indent="-171446" algn="just">
              <a:buFont typeface="Arial" panose="020B0604020202020204" pitchFamily="34" charset="0"/>
              <a:buChar char="•"/>
              <a:defRPr/>
            </a:pPr>
            <a:r>
              <a:rPr lang="en-IN" sz="1000" dirty="0"/>
              <a:t>PDPM-IIIT-DM, Jabalpur</a:t>
            </a:r>
          </a:p>
          <a:p>
            <a:pPr marL="171446" indent="-171446" algn="just">
              <a:buFont typeface="Arial" panose="020B0604020202020204" pitchFamily="34" charset="0"/>
              <a:buChar char="•"/>
              <a:defRPr/>
            </a:pPr>
            <a:r>
              <a:rPr lang="en-IN" sz="1000" dirty="0"/>
              <a:t>INFLIBNET Centre</a:t>
            </a:r>
          </a:p>
          <a:p>
            <a:pPr marL="171446" indent="-171446" algn="just">
              <a:buFont typeface="Arial" panose="020B0604020202020204" pitchFamily="34" charset="0"/>
              <a:buChar char="•"/>
              <a:defRPr/>
            </a:pPr>
            <a:endParaRPr lang="en-US" sz="1200" dirty="0">
              <a:solidFill>
                <a:schemeClr val="accent3">
                  <a:lumMod val="50000"/>
                </a:schemeClr>
              </a:solidFill>
            </a:endParaRPr>
          </a:p>
        </p:txBody>
      </p:sp>
      <p:sp>
        <p:nvSpPr>
          <p:cNvPr id="5" name="Subtitle 2"/>
          <p:cNvSpPr txBox="1">
            <a:spLocks/>
          </p:cNvSpPr>
          <p:nvPr/>
        </p:nvSpPr>
        <p:spPr>
          <a:xfrm>
            <a:off x="0" y="357188"/>
            <a:ext cx="9144000" cy="6477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endParaRPr lang="en-US" b="1" spc="-150" dirty="0">
              <a:solidFill>
                <a:schemeClr val="bg1"/>
              </a:solidFill>
              <a:latin typeface="Signika Negative" pitchFamily="2" charset="0"/>
              <a:ea typeface="Franchise" pitchFamily="49" charset="0"/>
            </a:endParaRPr>
          </a:p>
        </p:txBody>
      </p:sp>
      <p:grpSp>
        <p:nvGrpSpPr>
          <p:cNvPr id="14" name="Group 13"/>
          <p:cNvGrpSpPr>
            <a:grpSpLocks/>
          </p:cNvGrpSpPr>
          <p:nvPr/>
        </p:nvGrpSpPr>
        <p:grpSpPr bwMode="auto">
          <a:xfrm>
            <a:off x="633413" y="744996"/>
            <a:ext cx="1392238" cy="1365250"/>
            <a:chOff x="1125708" y="2835541"/>
            <a:chExt cx="1727341" cy="1729086"/>
          </a:xfrm>
          <a:blipFill>
            <a:blip r:embed="rId2"/>
            <a:stretch>
              <a:fillRect/>
            </a:stretch>
          </a:blipFill>
        </p:grpSpPr>
        <p:sp>
          <p:nvSpPr>
            <p:cNvPr id="8" name="Oval 7"/>
            <p:cNvSpPr/>
            <p:nvPr/>
          </p:nvSpPr>
          <p:spPr>
            <a:xfrm>
              <a:off x="1125708" y="2835541"/>
              <a:ext cx="1727341" cy="1729086"/>
            </a:xfrm>
            <a:prstGeom prst="ellipse">
              <a:avLst/>
            </a:prstGeom>
            <a:grpFill/>
            <a:ln w="28575">
              <a:solidFill>
                <a:srgbClr val="D149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186766" y="2897869"/>
              <a:ext cx="1605224" cy="1604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 name="Oval 15"/>
          <p:cNvSpPr/>
          <p:nvPr/>
        </p:nvSpPr>
        <p:spPr bwMode="auto">
          <a:xfrm>
            <a:off x="2601913" y="744996"/>
            <a:ext cx="1390650" cy="1365250"/>
          </a:xfrm>
          <a:prstGeom prst="ellipse">
            <a:avLst/>
          </a:prstGeom>
          <a:blipFill>
            <a:blip r:embed="rId3"/>
            <a:stretch>
              <a:fillRect/>
            </a:stretch>
          </a:blipFill>
          <a:ln w="28575">
            <a:solidFill>
              <a:srgbClr val="D149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bwMode="auto">
          <a:xfrm>
            <a:off x="4475105" y="783045"/>
            <a:ext cx="1390650" cy="1365250"/>
          </a:xfrm>
          <a:prstGeom prst="ellipse">
            <a:avLst/>
          </a:prstGeom>
          <a:blipFill>
            <a:blip r:embed="rId4"/>
            <a:stretch>
              <a:fillRect/>
            </a:stretch>
          </a:blipFill>
          <a:ln w="28575">
            <a:solidFill>
              <a:srgbClr val="D149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p:cNvSpPr txBox="1"/>
          <p:nvPr/>
        </p:nvSpPr>
        <p:spPr>
          <a:xfrm>
            <a:off x="6372200" y="2253748"/>
            <a:ext cx="2352037" cy="1138773"/>
          </a:xfrm>
          <a:prstGeom prst="rect">
            <a:avLst/>
          </a:prstGeom>
          <a:noFill/>
        </p:spPr>
        <p:txBody>
          <a:bodyPr wrap="square">
            <a:spAutoFit/>
          </a:bodyPr>
          <a:lstStyle/>
          <a:p>
            <a:pPr eaLnBrk="1" hangingPunct="1">
              <a:defRPr/>
            </a:pPr>
            <a:r>
              <a:rPr lang="en-IN" dirty="0">
                <a:solidFill>
                  <a:schemeClr val="accent3">
                    <a:lumMod val="50000"/>
                  </a:schemeClr>
                </a:solidFill>
              </a:rPr>
              <a:t>Deemed </a:t>
            </a:r>
            <a:r>
              <a:rPr lang="en-US" dirty="0">
                <a:solidFill>
                  <a:schemeClr val="accent3">
                    <a:lumMod val="50000"/>
                  </a:schemeClr>
                </a:solidFill>
              </a:rPr>
              <a:t>University</a:t>
            </a:r>
            <a:endParaRPr lang="en-IN" dirty="0">
              <a:solidFill>
                <a:schemeClr val="accent3">
                  <a:lumMod val="50000"/>
                </a:schemeClr>
              </a:solidFill>
            </a:endParaRPr>
          </a:p>
          <a:p>
            <a:pPr marL="171446" indent="-171446" algn="just">
              <a:buFont typeface="Wingdings" panose="05000000000000000000" pitchFamily="2" charset="2"/>
              <a:buChar char="Ø"/>
              <a:defRPr/>
            </a:pPr>
            <a:r>
              <a:rPr lang="en-IN" sz="1000" dirty="0" smtClean="0"/>
              <a:t>Rashtriya </a:t>
            </a:r>
            <a:r>
              <a:rPr lang="en-IN" sz="1000" dirty="0"/>
              <a:t>Sanskrit Sansthan Deemed University</a:t>
            </a:r>
            <a:r>
              <a:rPr lang="en-US" sz="1000" dirty="0"/>
              <a:t>,</a:t>
            </a:r>
          </a:p>
          <a:p>
            <a:pPr marL="171446" indent="-171446" algn="just">
              <a:buFont typeface="Wingdings" panose="05000000000000000000" pitchFamily="2" charset="2"/>
              <a:buChar char="Ø"/>
              <a:defRPr/>
            </a:pPr>
            <a:r>
              <a:rPr lang="en-IN" sz="1000" dirty="0"/>
              <a:t>Dayalbagh Educational Institute, Dayalbagh, AGRA-</a:t>
            </a:r>
            <a:r>
              <a:rPr lang="en-US" sz="1000" dirty="0"/>
              <a:t>,</a:t>
            </a:r>
          </a:p>
          <a:p>
            <a:pPr algn="just" eaLnBrk="1" hangingPunct="1">
              <a:defRPr/>
            </a:pPr>
            <a:r>
              <a:rPr lang="en-US" sz="1000" dirty="0">
                <a:solidFill>
                  <a:schemeClr val="accent3">
                    <a:lumMod val="50000"/>
                  </a:schemeClr>
                </a:solidFill>
              </a:rPr>
              <a:t>. </a:t>
            </a:r>
          </a:p>
        </p:txBody>
      </p:sp>
      <p:grpSp>
        <p:nvGrpSpPr>
          <p:cNvPr id="42" name="Group 41"/>
          <p:cNvGrpSpPr>
            <a:grpSpLocks/>
          </p:cNvGrpSpPr>
          <p:nvPr/>
        </p:nvGrpSpPr>
        <p:grpSpPr bwMode="auto">
          <a:xfrm>
            <a:off x="6442018" y="761713"/>
            <a:ext cx="1390650" cy="1365250"/>
            <a:chOff x="1125847" y="2835541"/>
            <a:chExt cx="1727182" cy="1729086"/>
          </a:xfrm>
          <a:blipFill>
            <a:blip r:embed="rId5"/>
            <a:stretch>
              <a:fillRect/>
            </a:stretch>
          </a:blipFill>
        </p:grpSpPr>
        <p:sp>
          <p:nvSpPr>
            <p:cNvPr id="43" name="Oval 42"/>
            <p:cNvSpPr/>
            <p:nvPr/>
          </p:nvSpPr>
          <p:spPr>
            <a:xfrm>
              <a:off x="1125847" y="2835541"/>
              <a:ext cx="1727182" cy="1729086"/>
            </a:xfrm>
            <a:prstGeom prst="ellipse">
              <a:avLst/>
            </a:prstGeom>
            <a:grpFill/>
            <a:ln w="28575">
              <a:solidFill>
                <a:srgbClr val="D149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a:off x="1186968" y="2897869"/>
              <a:ext cx="1604939" cy="1604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9" name="Flowchart: Off-page Connector 48"/>
          <p:cNvSpPr/>
          <p:nvPr/>
        </p:nvSpPr>
        <p:spPr>
          <a:xfrm>
            <a:off x="8637589" y="180976"/>
            <a:ext cx="327025" cy="295275"/>
          </a:xfrm>
          <a:prstGeom prst="flowChartOffpageConnector">
            <a:avLst/>
          </a:prstGeom>
          <a:solidFill>
            <a:schemeClr val="tx1">
              <a:lumMod val="75000"/>
              <a:lumOff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HN" sz="1100" b="1" dirty="0"/>
              <a:t>04</a:t>
            </a:r>
            <a:endParaRPr lang="en-US" sz="1100" b="1" dirty="0"/>
          </a:p>
        </p:txBody>
      </p:sp>
    </p:spTree>
    <p:extLst>
      <p:ext uri="{BB962C8B-B14F-4D97-AF65-F5344CB8AC3E}">
        <p14:creationId xmlns:p14="http://schemas.microsoft.com/office/powerpoint/2010/main" val="15764411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nodeType="afterGroup">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nodeType="afterGroup">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30" grpId="0"/>
      <p:bldP spid="5" grpId="0"/>
      <p:bldP spid="16" grpId="0" animBg="1"/>
      <p:bldP spid="24"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14375" y="1113235"/>
            <a:ext cx="6943725" cy="857250"/>
          </a:xfrm>
        </p:spPr>
        <p:txBody>
          <a:bodyPr anchor="t"/>
          <a:lstStyle/>
          <a:p>
            <a:pPr eaLnBrk="1" hangingPunct="1"/>
            <a:r>
              <a:rPr lang="en-US" sz="2400">
                <a:latin typeface="Arial" charset="0"/>
                <a:cs typeface="Arial" charset="0"/>
              </a:rPr>
              <a:t/>
            </a:r>
            <a:br>
              <a:rPr lang="en-US" sz="2400">
                <a:latin typeface="Arial" charset="0"/>
                <a:cs typeface="Arial" charset="0"/>
              </a:rPr>
            </a:br>
            <a:endParaRPr lang="en-US" sz="2400">
              <a:latin typeface="Arial" charset="0"/>
              <a:cs typeface="Arial" charset="0"/>
            </a:endParaRPr>
          </a:p>
        </p:txBody>
      </p:sp>
      <p:sp>
        <p:nvSpPr>
          <p:cNvPr id="5124" name="Rectangle 7"/>
          <p:cNvSpPr>
            <a:spLocks noChangeArrowheads="1"/>
          </p:cNvSpPr>
          <p:nvPr/>
        </p:nvSpPr>
        <p:spPr bwMode="auto">
          <a:xfrm>
            <a:off x="1412231" y="303610"/>
            <a:ext cx="6015484" cy="553998"/>
          </a:xfrm>
          <a:prstGeom prst="rect">
            <a:avLst/>
          </a:prstGeom>
          <a:noFill/>
          <a:ln w="9525">
            <a:noFill/>
            <a:miter lim="800000"/>
            <a:headEnd/>
            <a:tailEnd/>
          </a:ln>
        </p:spPr>
        <p:txBody>
          <a:bodyPr>
            <a:spAutoFit/>
          </a:bodyPr>
          <a:lstStyle/>
          <a:p>
            <a:pPr algn="ctr"/>
            <a:r>
              <a:rPr lang="en-US" sz="3000" b="1" dirty="0">
                <a:solidFill>
                  <a:srgbClr val="C00000"/>
                </a:solidFill>
                <a:cs typeface="Calibri" pitchFamily="34" charset="0"/>
              </a:rPr>
              <a:t>V</a:t>
            </a:r>
            <a:r>
              <a:rPr lang="en-US" sz="3000" b="1" dirty="0" smtClean="0">
                <a:solidFill>
                  <a:srgbClr val="C00000"/>
                </a:solidFill>
                <a:cs typeface="Calibri" pitchFamily="34" charset="0"/>
              </a:rPr>
              <a:t>olume </a:t>
            </a:r>
            <a:r>
              <a:rPr lang="en-US" sz="3000" b="1" dirty="0">
                <a:solidFill>
                  <a:srgbClr val="C00000"/>
                </a:solidFill>
                <a:cs typeface="Calibri" pitchFamily="34" charset="0"/>
              </a:rPr>
              <a:t>of work</a:t>
            </a:r>
            <a:endParaRPr lang="en-US" sz="3000" dirty="0">
              <a:solidFill>
                <a:srgbClr val="C00000"/>
              </a:solidFill>
              <a:cs typeface="Calibri" pitchFamily="34" charset="0"/>
            </a:endParaRPr>
          </a:p>
        </p:txBody>
      </p:sp>
      <p:sp>
        <p:nvSpPr>
          <p:cNvPr id="6" name="TextBox 5"/>
          <p:cNvSpPr txBox="1"/>
          <p:nvPr/>
        </p:nvSpPr>
        <p:spPr>
          <a:xfrm>
            <a:off x="1763688" y="1761660"/>
            <a:ext cx="4050450" cy="1200329"/>
          </a:xfrm>
          <a:prstGeom prst="rect">
            <a:avLst/>
          </a:prstGeom>
          <a:noFill/>
        </p:spPr>
        <p:txBody>
          <a:bodyPr wrap="square" rtlCol="0">
            <a:spAutoFit/>
          </a:bodyPr>
          <a:lstStyle/>
          <a:p>
            <a:r>
              <a:rPr lang="en-US" dirty="0" smtClean="0"/>
              <a:t>1 Subject = 16 Paper*</a:t>
            </a:r>
          </a:p>
          <a:p>
            <a:r>
              <a:rPr lang="en-US" dirty="0" smtClean="0"/>
              <a:t>1 Paper =  30-35 Module (40 Hr lecture)</a:t>
            </a:r>
          </a:p>
          <a:p>
            <a:r>
              <a:rPr lang="en-US" dirty="0" smtClean="0"/>
              <a:t>Total module = 16 X 35 = 560</a:t>
            </a:r>
          </a:p>
          <a:p>
            <a:endParaRPr lang="en-IN" dirty="0"/>
          </a:p>
        </p:txBody>
      </p:sp>
      <p:sp>
        <p:nvSpPr>
          <p:cNvPr id="7" name="Rectangle 7"/>
          <p:cNvSpPr>
            <a:spLocks noChangeArrowheads="1"/>
          </p:cNvSpPr>
          <p:nvPr/>
        </p:nvSpPr>
        <p:spPr bwMode="auto">
          <a:xfrm>
            <a:off x="1061610" y="1230641"/>
            <a:ext cx="4611328" cy="553998"/>
          </a:xfrm>
          <a:prstGeom prst="rect">
            <a:avLst/>
          </a:prstGeom>
          <a:noFill/>
          <a:ln w="9525">
            <a:noFill/>
            <a:miter lim="800000"/>
            <a:headEnd/>
            <a:tailEnd/>
          </a:ln>
        </p:spPr>
        <p:txBody>
          <a:bodyPr wrap="square">
            <a:spAutoFit/>
          </a:bodyPr>
          <a:lstStyle/>
          <a:p>
            <a:pPr algn="ctr"/>
            <a:r>
              <a:rPr lang="en-US" sz="3000" b="1" dirty="0">
                <a:solidFill>
                  <a:srgbClr val="C00000"/>
                </a:solidFill>
                <a:cs typeface="Calibri" pitchFamily="34" charset="0"/>
              </a:rPr>
              <a:t>V</a:t>
            </a:r>
            <a:r>
              <a:rPr lang="en-US" sz="3000" b="1" dirty="0" smtClean="0">
                <a:solidFill>
                  <a:srgbClr val="C00000"/>
                </a:solidFill>
                <a:cs typeface="Calibri" pitchFamily="34" charset="0"/>
              </a:rPr>
              <a:t>olume </a:t>
            </a:r>
            <a:r>
              <a:rPr lang="en-US" sz="3000" b="1" dirty="0">
                <a:solidFill>
                  <a:srgbClr val="C00000"/>
                </a:solidFill>
                <a:cs typeface="Calibri" pitchFamily="34" charset="0"/>
              </a:rPr>
              <a:t>of a subject</a:t>
            </a:r>
            <a:endParaRPr lang="en-US" sz="3000" dirty="0">
              <a:solidFill>
                <a:srgbClr val="C00000"/>
              </a:solidFill>
              <a:cs typeface="Calibri" pitchFamily="34" charset="0"/>
            </a:endParaRPr>
          </a:p>
        </p:txBody>
      </p:sp>
      <p:sp>
        <p:nvSpPr>
          <p:cNvPr id="8" name="Rectangle 7"/>
          <p:cNvSpPr>
            <a:spLocks noChangeArrowheads="1"/>
          </p:cNvSpPr>
          <p:nvPr/>
        </p:nvSpPr>
        <p:spPr bwMode="auto">
          <a:xfrm>
            <a:off x="1115616" y="2526785"/>
            <a:ext cx="4611328" cy="553998"/>
          </a:xfrm>
          <a:prstGeom prst="rect">
            <a:avLst/>
          </a:prstGeom>
          <a:noFill/>
          <a:ln w="9525">
            <a:noFill/>
            <a:miter lim="800000"/>
            <a:headEnd/>
            <a:tailEnd/>
          </a:ln>
        </p:spPr>
        <p:txBody>
          <a:bodyPr wrap="square">
            <a:spAutoFit/>
          </a:bodyPr>
          <a:lstStyle/>
          <a:p>
            <a:pPr algn="ctr"/>
            <a:r>
              <a:rPr lang="en-US" sz="3000" b="1" dirty="0">
                <a:solidFill>
                  <a:srgbClr val="C00000"/>
                </a:solidFill>
                <a:cs typeface="Calibri" pitchFamily="34" charset="0"/>
              </a:rPr>
              <a:t>volume of a module</a:t>
            </a:r>
            <a:endParaRPr lang="en-US" sz="3000" dirty="0">
              <a:solidFill>
                <a:srgbClr val="C00000"/>
              </a:solidFill>
              <a:cs typeface="Calibri" pitchFamily="34" charset="0"/>
            </a:endParaRPr>
          </a:p>
        </p:txBody>
      </p:sp>
      <p:sp>
        <p:nvSpPr>
          <p:cNvPr id="9" name="TextBox 8"/>
          <p:cNvSpPr txBox="1"/>
          <p:nvPr/>
        </p:nvSpPr>
        <p:spPr>
          <a:xfrm>
            <a:off x="1871700" y="3003798"/>
            <a:ext cx="5238582" cy="1754326"/>
          </a:xfrm>
          <a:prstGeom prst="rect">
            <a:avLst/>
          </a:prstGeom>
          <a:noFill/>
        </p:spPr>
        <p:txBody>
          <a:bodyPr wrap="square" rtlCol="0">
            <a:spAutoFit/>
          </a:bodyPr>
          <a:lstStyle/>
          <a:p>
            <a:r>
              <a:rPr lang="en-US" dirty="0" smtClean="0"/>
              <a:t>1 Module = 1 topic comprises of </a:t>
            </a:r>
          </a:p>
          <a:p>
            <a:pPr marL="342900" indent="-342900">
              <a:buAutoNum type="alphaLcParenR"/>
            </a:pPr>
            <a:r>
              <a:rPr lang="en-US" dirty="0" smtClean="0"/>
              <a:t>e-text = textual material </a:t>
            </a:r>
          </a:p>
          <a:p>
            <a:pPr marL="342900" indent="-342900">
              <a:buAutoNum type="alphaLcParenR"/>
            </a:pPr>
            <a:r>
              <a:rPr lang="en-US" dirty="0" smtClean="0"/>
              <a:t>Self- learning = audio /  video component</a:t>
            </a:r>
          </a:p>
          <a:p>
            <a:pPr marL="342900" indent="-342900">
              <a:buAutoNum type="alphaLcParenR"/>
            </a:pPr>
            <a:r>
              <a:rPr lang="en-US" dirty="0" smtClean="0"/>
              <a:t>Self assessment = Questions</a:t>
            </a:r>
          </a:p>
          <a:p>
            <a:pPr marL="342900" indent="-342900">
              <a:buAutoNum type="alphaLcParenR"/>
            </a:pPr>
            <a:r>
              <a:rPr lang="en-US" dirty="0" smtClean="0"/>
              <a:t>Learn More = further reference material </a:t>
            </a:r>
          </a:p>
          <a:p>
            <a:endParaRPr lang="en-IN" dirty="0"/>
          </a:p>
        </p:txBody>
      </p:sp>
      <p:sp>
        <p:nvSpPr>
          <p:cNvPr id="10" name="Rectangle 9"/>
          <p:cNvSpPr/>
          <p:nvPr/>
        </p:nvSpPr>
        <p:spPr>
          <a:xfrm>
            <a:off x="4050781" y="4569973"/>
            <a:ext cx="4361259" cy="369332"/>
          </a:xfrm>
          <a:prstGeom prst="rect">
            <a:avLst/>
          </a:prstGeom>
        </p:spPr>
        <p:txBody>
          <a:bodyPr wrap="none">
            <a:spAutoFit/>
          </a:bodyPr>
          <a:lstStyle/>
          <a:p>
            <a:r>
              <a:rPr lang="en-US" dirty="0" smtClean="0"/>
              <a:t>* 4 core paper of each semester )2Yr course)</a:t>
            </a:r>
          </a:p>
        </p:txBody>
      </p:sp>
    </p:spTree>
    <p:extLst>
      <p:ext uri="{BB962C8B-B14F-4D97-AF65-F5344CB8AC3E}">
        <p14:creationId xmlns:p14="http://schemas.microsoft.com/office/powerpoint/2010/main" val="77876984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2143125"/>
            <a:chOff x="0" y="0"/>
            <a:chExt cx="9144000" cy="2143125"/>
          </a:xfrm>
        </p:grpSpPr>
        <p:sp>
          <p:nvSpPr>
            <p:cNvPr id="11" name="Rectangle 10"/>
            <p:cNvSpPr/>
            <p:nvPr/>
          </p:nvSpPr>
          <p:spPr>
            <a:xfrm>
              <a:off x="0" y="0"/>
              <a:ext cx="9144000" cy="1460500"/>
            </a:xfrm>
            <a:prstGeom prst="rect">
              <a:avLst/>
            </a:prstGeom>
            <a:pattFill prst="pct90">
              <a:fgClr>
                <a:srgbClr val="D1493B"/>
              </a:fgClr>
              <a:bgClr>
                <a:srgbClr val="D8665A"/>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2" name="Group 11"/>
            <p:cNvGrpSpPr>
              <a:grpSpLocks/>
            </p:cNvGrpSpPr>
            <p:nvPr/>
          </p:nvGrpSpPr>
          <p:grpSpPr bwMode="auto">
            <a:xfrm>
              <a:off x="7500144" y="777875"/>
              <a:ext cx="1390650" cy="1365250"/>
              <a:chOff x="1125846" y="2835541"/>
              <a:chExt cx="1727182" cy="1729086"/>
            </a:xfrm>
            <a:blipFill>
              <a:blip r:embed="rId2"/>
              <a:stretch>
                <a:fillRect/>
              </a:stretch>
            </a:blipFill>
          </p:grpSpPr>
          <p:sp>
            <p:nvSpPr>
              <p:cNvPr id="13" name="Oval 12"/>
              <p:cNvSpPr/>
              <p:nvPr/>
            </p:nvSpPr>
            <p:spPr>
              <a:xfrm>
                <a:off x="1125846" y="2835541"/>
                <a:ext cx="1727182" cy="1729086"/>
              </a:xfrm>
              <a:prstGeom prst="ellipse">
                <a:avLst/>
              </a:prstGeom>
              <a:grpFill/>
              <a:ln w="28575">
                <a:solidFill>
                  <a:srgbClr val="D149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1186967" y="2932580"/>
                <a:ext cx="1604939" cy="1604431"/>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25" name="Subtitle 2"/>
          <p:cNvSpPr txBox="1">
            <a:spLocks/>
          </p:cNvSpPr>
          <p:nvPr/>
        </p:nvSpPr>
        <p:spPr>
          <a:xfrm>
            <a:off x="539750" y="498475"/>
            <a:ext cx="5546725" cy="4524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4000" b="1" spc="-150" dirty="0" smtClean="0">
                <a:solidFill>
                  <a:srgbClr val="D1493B"/>
                </a:solidFill>
                <a:latin typeface="Signika Negative" pitchFamily="2" charset="0"/>
                <a:ea typeface="Franchise" pitchFamily="49" charset="0"/>
              </a:rPr>
              <a:t>Users</a:t>
            </a:r>
            <a:endParaRPr lang="en-US" sz="4000" b="1" spc="-150" dirty="0" smtClean="0">
              <a:solidFill>
                <a:schemeClr val="tx1">
                  <a:lumMod val="65000"/>
                  <a:lumOff val="35000"/>
                </a:schemeClr>
              </a:solidFill>
              <a:latin typeface="Signika Negative" pitchFamily="2" charset="0"/>
              <a:ea typeface="Franchise" pitchFamily="49" charset="0"/>
            </a:endParaRPr>
          </a:p>
        </p:txBody>
      </p:sp>
      <p:pic>
        <p:nvPicPr>
          <p:cNvPr id="2" name="Picture 1"/>
          <p:cNvPicPr>
            <a:picLocks noChangeAspect="1"/>
          </p:cNvPicPr>
          <p:nvPr/>
        </p:nvPicPr>
        <p:blipFill>
          <a:blip r:embed="rId4"/>
          <a:stretch>
            <a:fillRect/>
          </a:stretch>
        </p:blipFill>
        <p:spPr>
          <a:xfrm>
            <a:off x="-2807" y="680072"/>
            <a:ext cx="7671151" cy="4482957"/>
          </a:xfrm>
          <a:prstGeom prst="rect">
            <a:avLst/>
          </a:prstGeom>
        </p:spPr>
      </p:pic>
      <p:sp>
        <p:nvSpPr>
          <p:cNvPr id="16" name="Subtitle 2"/>
          <p:cNvSpPr txBox="1">
            <a:spLocks/>
          </p:cNvSpPr>
          <p:nvPr/>
        </p:nvSpPr>
        <p:spPr>
          <a:xfrm>
            <a:off x="-180528" y="184990"/>
            <a:ext cx="8458200" cy="6477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2000" dirty="0" smtClean="0">
                <a:solidFill>
                  <a:schemeClr val="bg1"/>
                </a:solidFill>
              </a:rPr>
              <a:t>Subjects under e-PG Pathshala</a:t>
            </a:r>
            <a:endParaRPr lang="en-US" sz="2000" b="1" spc="-150" dirty="0">
              <a:solidFill>
                <a:schemeClr val="bg1"/>
              </a:solidFill>
              <a:latin typeface="Signika Negative" pitchFamily="2" charset="0"/>
              <a:ea typeface="Franchise" pitchFamily="49" charset="0"/>
            </a:endParaRPr>
          </a:p>
        </p:txBody>
      </p:sp>
    </p:spTree>
    <p:extLst>
      <p:ext uri="{BB962C8B-B14F-4D97-AF65-F5344CB8AC3E}">
        <p14:creationId xmlns:p14="http://schemas.microsoft.com/office/powerpoint/2010/main" val="37999504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1923678"/>
            <a:ext cx="3133944" cy="697175"/>
            <a:chOff x="1087779" y="4094808"/>
            <a:chExt cx="5213127" cy="929913"/>
          </a:xfrm>
        </p:grpSpPr>
        <p:sp>
          <p:nvSpPr>
            <p:cNvPr id="11" name="TextBox 10"/>
            <p:cNvSpPr txBox="1"/>
            <p:nvPr/>
          </p:nvSpPr>
          <p:spPr>
            <a:xfrm>
              <a:off x="1386386" y="4094808"/>
              <a:ext cx="4914520" cy="615783"/>
            </a:xfrm>
            <a:prstGeom prst="rect">
              <a:avLst/>
            </a:prstGeom>
            <a:noFill/>
          </p:spPr>
          <p:txBody>
            <a:bodyPr wrap="square">
              <a:spAutoFit/>
            </a:bodyPr>
            <a:lstStyle/>
            <a:p>
              <a:pPr eaLnBrk="1" fontAlgn="auto" hangingPunct="1">
                <a:spcBef>
                  <a:spcPts val="0"/>
                </a:spcBef>
                <a:spcAft>
                  <a:spcPts val="0"/>
                </a:spcAft>
                <a:defRPr/>
              </a:pPr>
              <a:r>
                <a:rPr lang="en-US" sz="2400" b="1" dirty="0" smtClean="0">
                  <a:solidFill>
                    <a:srgbClr val="FF0000"/>
                  </a:solidFill>
                  <a:latin typeface="Signika Negative" pitchFamily="2" charset="0"/>
                  <a:cs typeface="+mn-cs"/>
                </a:rPr>
                <a:t>Methodology</a:t>
              </a:r>
              <a:endParaRPr lang="en-US" sz="2400" b="1" dirty="0">
                <a:solidFill>
                  <a:srgbClr val="FF0000"/>
                </a:solidFill>
                <a:latin typeface="Signika Negative" pitchFamily="2" charset="0"/>
                <a:cs typeface="+mn-cs"/>
              </a:endParaRPr>
            </a:p>
          </p:txBody>
        </p:sp>
        <p:sp>
          <p:nvSpPr>
            <p:cNvPr id="12" name="TextBox 11"/>
            <p:cNvSpPr txBox="1"/>
            <p:nvPr/>
          </p:nvSpPr>
          <p:spPr>
            <a:xfrm>
              <a:off x="1390824" y="4696516"/>
              <a:ext cx="1666871" cy="328205"/>
            </a:xfrm>
            <a:prstGeom prst="rect">
              <a:avLst/>
            </a:prstGeom>
            <a:noFill/>
          </p:spPr>
          <p:txBody>
            <a:bodyPr>
              <a:spAutoFit/>
            </a:bodyPr>
            <a:lstStyle/>
            <a:p>
              <a:pPr eaLnBrk="1" fontAlgn="auto" hangingPunct="1">
                <a:spcBef>
                  <a:spcPts val="0"/>
                </a:spcBef>
                <a:spcAft>
                  <a:spcPts val="0"/>
                </a:spcAft>
                <a:defRPr/>
              </a:pPr>
              <a:endParaRPr lang="en-US" sz="1000" dirty="0">
                <a:solidFill>
                  <a:schemeClr val="bg1">
                    <a:lumMod val="65000"/>
                  </a:schemeClr>
                </a:solidFill>
                <a:latin typeface="Signika Negative" pitchFamily="2" charset="0"/>
                <a:cs typeface="+mn-cs"/>
              </a:endParaRPr>
            </a:p>
          </p:txBody>
        </p:sp>
        <p:sp>
          <p:nvSpPr>
            <p:cNvPr id="17" name="Rectangle 16"/>
            <p:cNvSpPr/>
            <p:nvPr/>
          </p:nvSpPr>
          <p:spPr>
            <a:xfrm>
              <a:off x="1087779" y="4190854"/>
              <a:ext cx="153843" cy="523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7" name="Rectangle 26"/>
          <p:cNvSpPr/>
          <p:nvPr/>
        </p:nvSpPr>
        <p:spPr>
          <a:xfrm>
            <a:off x="0" y="1"/>
            <a:ext cx="8637588" cy="20460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lowchart: Off-page Connector 9"/>
          <p:cNvSpPr/>
          <p:nvPr/>
        </p:nvSpPr>
        <p:spPr>
          <a:xfrm>
            <a:off x="8637588" y="180975"/>
            <a:ext cx="327025" cy="295275"/>
          </a:xfrm>
          <a:prstGeom prst="flowChartOffpageConnector">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HN" sz="1100" b="1" dirty="0"/>
              <a:t>01</a:t>
            </a:r>
            <a:endParaRPr lang="en-US" sz="1100" b="1" dirty="0"/>
          </a:p>
        </p:txBody>
      </p:sp>
      <p:sp>
        <p:nvSpPr>
          <p:cNvPr id="14" name="TextBox 13"/>
          <p:cNvSpPr txBox="1"/>
          <p:nvPr/>
        </p:nvSpPr>
        <p:spPr>
          <a:xfrm>
            <a:off x="86506" y="2337989"/>
            <a:ext cx="8944447" cy="3077766"/>
          </a:xfrm>
          <a:prstGeom prst="rect">
            <a:avLst/>
          </a:prstGeom>
          <a:noFill/>
        </p:spPr>
        <p:txBody>
          <a:bodyPr wrap="square">
            <a:spAutoFit/>
          </a:bodyPr>
          <a:lstStyle/>
          <a:p>
            <a:pPr marL="457200" indent="-457200" algn="just">
              <a:buFont typeface="Wingdings" pitchFamily="2" charset="2"/>
              <a:buChar char="v"/>
            </a:pPr>
            <a:r>
              <a:rPr lang="en-IN" sz="1600" dirty="0"/>
              <a:t>Standing Committee identifying  one subject </a:t>
            </a:r>
            <a:r>
              <a:rPr lang="en-IN" sz="1600" dirty="0" smtClean="0"/>
              <a:t>expert, </a:t>
            </a:r>
            <a:r>
              <a:rPr lang="en-IN" sz="1600" dirty="0"/>
              <a:t>called Principal Investigator (PI) for each subject. </a:t>
            </a:r>
          </a:p>
          <a:p>
            <a:pPr marL="457200" indent="-457200" algn="just">
              <a:buFont typeface="Wingdings" pitchFamily="2" charset="2"/>
              <a:buChar char="v"/>
            </a:pPr>
            <a:endParaRPr lang="en-US" sz="1600" dirty="0"/>
          </a:p>
          <a:p>
            <a:pPr marL="457200" indent="-457200" algn="just">
              <a:buFont typeface="Wingdings" pitchFamily="2" charset="2"/>
              <a:buChar char="v"/>
            </a:pPr>
            <a:r>
              <a:rPr lang="en-US" sz="1600" dirty="0"/>
              <a:t>PI is completely responsible for e-content development of assigned subject.</a:t>
            </a:r>
            <a:endParaRPr lang="en-IN" sz="1600" dirty="0"/>
          </a:p>
          <a:p>
            <a:pPr marL="457200" indent="-457200" algn="just">
              <a:buFont typeface="Wingdings" pitchFamily="2" charset="2"/>
              <a:buChar char="v"/>
            </a:pPr>
            <a:endParaRPr lang="en-US" sz="1600" dirty="0"/>
          </a:p>
          <a:p>
            <a:pPr marL="457200" indent="-457200" algn="just">
              <a:buFont typeface="Wingdings" pitchFamily="2" charset="2"/>
              <a:buChar char="v"/>
            </a:pPr>
            <a:r>
              <a:rPr lang="en-IN" sz="1600" dirty="0" smtClean="0"/>
              <a:t>INFLIBNET prepared </a:t>
            </a:r>
            <a:r>
              <a:rPr lang="en-IN" sz="1600" dirty="0"/>
              <a:t>platform for hosting all e-contents, interfaces for different requirement (e-Pathshala Management System, online PI application) along with disbursement of funds to PIs institute</a:t>
            </a:r>
          </a:p>
          <a:p>
            <a:pPr marL="457200" indent="-457200" algn="just">
              <a:buFont typeface="Wingdings" pitchFamily="2" charset="2"/>
              <a:buChar char="v"/>
            </a:pPr>
            <a:endParaRPr lang="en-US" sz="1600" dirty="0"/>
          </a:p>
          <a:p>
            <a:pPr marL="457200" lvl="0" indent="-457200" algn="just">
              <a:buFont typeface="Wingdings" pitchFamily="2" charset="2"/>
              <a:buChar char="v"/>
            </a:pPr>
            <a:r>
              <a:rPr lang="en-US" sz="1600" dirty="0"/>
              <a:t>Standing Committee constituted Monitoring Cell at UGC to monitor the work progress made by each </a:t>
            </a:r>
            <a:r>
              <a:rPr lang="en-US" sz="1600" dirty="0" smtClean="0"/>
              <a:t>PIs</a:t>
            </a:r>
            <a:endParaRPr lang="en-US" sz="1600" dirty="0"/>
          </a:p>
          <a:p>
            <a:pPr marL="285750" indent="-285750" eaLnBrk="1" hangingPunct="1">
              <a:buFont typeface="Wingdings" panose="05000000000000000000" pitchFamily="2" charset="2"/>
              <a:buChar char="Ø"/>
              <a:defRPr/>
            </a:pP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025541"/>
          </a:xfrm>
          <a:prstGeom prst="rect">
            <a:avLst/>
          </a:prstGeom>
        </p:spPr>
      </p:pic>
    </p:spTree>
    <p:extLst>
      <p:ext uri="{BB962C8B-B14F-4D97-AF65-F5344CB8AC3E}">
        <p14:creationId xmlns:p14="http://schemas.microsoft.com/office/powerpoint/2010/main" val="1837103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1547664" y="0"/>
            <a:ext cx="6210542" cy="5001816"/>
            <a:chOff x="467544" y="0"/>
            <a:chExt cx="7920880" cy="6669360"/>
          </a:xfrm>
          <a:effectLst>
            <a:outerShdw blurRad="50800" dist="50800" dir="5400000" algn="ctr" rotWithShape="0">
              <a:schemeClr val="bg1"/>
            </a:outerShdw>
          </a:effectLst>
        </p:grpSpPr>
        <p:sp>
          <p:nvSpPr>
            <p:cNvPr id="43" name="Rounded Rectangle 42"/>
            <p:cNvSpPr/>
            <p:nvPr/>
          </p:nvSpPr>
          <p:spPr>
            <a:xfrm>
              <a:off x="467544" y="765206"/>
              <a:ext cx="7920880" cy="59041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IN" dirty="0"/>
            </a:p>
          </p:txBody>
        </p:sp>
        <p:pic>
          <p:nvPicPr>
            <p:cNvPr id="4136" name="Picture 2" descr="http://www.intinno.com/images/clients/mhrd-logo.jpg"/>
            <p:cNvPicPr>
              <a:picLocks noChangeAspect="1" noChangeArrowheads="1"/>
            </p:cNvPicPr>
            <p:nvPr/>
          </p:nvPicPr>
          <p:blipFill>
            <a:blip r:embed="rId3" cstate="print"/>
            <a:srcRect/>
            <a:stretch>
              <a:fillRect/>
            </a:stretch>
          </p:blipFill>
          <p:spPr bwMode="auto">
            <a:xfrm>
              <a:off x="1458780" y="1"/>
              <a:ext cx="1795105" cy="692724"/>
            </a:xfrm>
            <a:prstGeom prst="rect">
              <a:avLst/>
            </a:prstGeom>
            <a:noFill/>
            <a:ln w="9525">
              <a:noFill/>
              <a:miter lim="800000"/>
              <a:headEnd/>
              <a:tailEnd/>
            </a:ln>
          </p:spPr>
        </p:pic>
        <p:pic>
          <p:nvPicPr>
            <p:cNvPr id="4137" name="Picture 2" descr="http://universitiesnews.com/wp-content/uploads/2012/01/ugc_logo1.jpg"/>
            <p:cNvPicPr>
              <a:picLocks noChangeAspect="1" noChangeArrowheads="1"/>
            </p:cNvPicPr>
            <p:nvPr/>
          </p:nvPicPr>
          <p:blipFill>
            <a:blip r:embed="rId4" cstate="print"/>
            <a:srcRect/>
            <a:stretch>
              <a:fillRect/>
            </a:stretch>
          </p:blipFill>
          <p:spPr bwMode="auto">
            <a:xfrm>
              <a:off x="3995936" y="0"/>
              <a:ext cx="1430881" cy="692724"/>
            </a:xfrm>
            <a:prstGeom prst="rect">
              <a:avLst/>
            </a:prstGeom>
            <a:noFill/>
            <a:ln w="9525">
              <a:noFill/>
              <a:miter lim="800000"/>
              <a:headEnd/>
              <a:tailEnd/>
            </a:ln>
          </p:spPr>
        </p:pic>
        <p:pic>
          <p:nvPicPr>
            <p:cNvPr id="4138" name="Picture 4" descr="http://indcat.inflibnet.ac.in/gujcat/images/Inflibnet_lo.jpg"/>
            <p:cNvPicPr>
              <a:picLocks noChangeAspect="1" noChangeArrowheads="1"/>
            </p:cNvPicPr>
            <p:nvPr/>
          </p:nvPicPr>
          <p:blipFill>
            <a:blip r:embed="rId5" cstate="print"/>
            <a:srcRect/>
            <a:stretch>
              <a:fillRect/>
            </a:stretch>
          </p:blipFill>
          <p:spPr bwMode="auto">
            <a:xfrm>
              <a:off x="6228184" y="1"/>
              <a:ext cx="523875" cy="692723"/>
            </a:xfrm>
            <a:prstGeom prst="rect">
              <a:avLst/>
            </a:prstGeom>
            <a:noFill/>
            <a:ln w="9525">
              <a:noFill/>
              <a:miter lim="800000"/>
              <a:headEnd/>
              <a:tailEnd/>
            </a:ln>
          </p:spPr>
        </p:pic>
      </p:grpSp>
      <p:sp>
        <p:nvSpPr>
          <p:cNvPr id="86" name="Right Arrow 85"/>
          <p:cNvSpPr/>
          <p:nvPr/>
        </p:nvSpPr>
        <p:spPr>
          <a:xfrm>
            <a:off x="2844404" y="2680098"/>
            <a:ext cx="161925" cy="53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9" name="Down Arrow 78"/>
          <p:cNvSpPr/>
          <p:nvPr/>
        </p:nvSpPr>
        <p:spPr>
          <a:xfrm>
            <a:off x="2357438" y="2085975"/>
            <a:ext cx="108347" cy="3774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4" name="Down Arrow 83"/>
          <p:cNvSpPr/>
          <p:nvPr/>
        </p:nvSpPr>
        <p:spPr>
          <a:xfrm>
            <a:off x="3059907" y="2085975"/>
            <a:ext cx="108347" cy="323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138" name="Straight Connector 137"/>
          <p:cNvCxnSpPr/>
          <p:nvPr/>
        </p:nvCxnSpPr>
        <p:spPr>
          <a:xfrm flipH="1">
            <a:off x="2087166" y="4839891"/>
            <a:ext cx="3996928" cy="0"/>
          </a:xfrm>
          <a:prstGeom prst="line">
            <a:avLst/>
          </a:prstGeom>
          <a:ln w="95250">
            <a:headEnd w="lg" len="lg"/>
          </a:ln>
        </p:spPr>
        <p:style>
          <a:lnRef idx="1">
            <a:schemeClr val="accent1"/>
          </a:lnRef>
          <a:fillRef idx="0">
            <a:schemeClr val="accent1"/>
          </a:fillRef>
          <a:effectRef idx="0">
            <a:schemeClr val="accent1"/>
          </a:effectRef>
          <a:fontRef idx="minor">
            <a:schemeClr val="tx1"/>
          </a:fontRef>
        </p:style>
      </p:cxnSp>
      <p:sp>
        <p:nvSpPr>
          <p:cNvPr id="139" name="Up Arrow 138"/>
          <p:cNvSpPr/>
          <p:nvPr/>
        </p:nvSpPr>
        <p:spPr>
          <a:xfrm>
            <a:off x="2844404" y="4516041"/>
            <a:ext cx="215503" cy="270272"/>
          </a:xfrm>
          <a:prstGeom prst="upArrow">
            <a:avLst/>
          </a:prstGeom>
          <a:ln w="476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0" name="Up Arrow 139"/>
          <p:cNvSpPr/>
          <p:nvPr/>
        </p:nvSpPr>
        <p:spPr>
          <a:xfrm>
            <a:off x="4842272" y="4516041"/>
            <a:ext cx="270272" cy="270272"/>
          </a:xfrm>
          <a:prstGeom prst="upArrow">
            <a:avLst/>
          </a:prstGeom>
          <a:ln w="476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278" name="TextBox 57"/>
          <p:cNvSpPr txBox="1">
            <a:spLocks noChangeArrowheads="1"/>
          </p:cNvSpPr>
          <p:nvPr/>
        </p:nvSpPr>
        <p:spPr bwMode="auto">
          <a:xfrm>
            <a:off x="3815954" y="573882"/>
            <a:ext cx="2159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sz="1500" b="1" dirty="0" smtClean="0">
                <a:solidFill>
                  <a:srgbClr val="C00000"/>
                </a:solidFill>
                <a:latin typeface="Times New Roman" panose="02020603050405020304" pitchFamily="18" charset="0"/>
                <a:ea typeface="Verdana" panose="020B0604030504040204" pitchFamily="34" charset="0"/>
                <a:cs typeface="Times New Roman" panose="02020603050405020304" pitchFamily="18" charset="0"/>
              </a:rPr>
              <a:t>Team work </a:t>
            </a:r>
            <a:endParaRPr lang="en-IN" sz="15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a:p>
            <a:pPr algn="ctr" eaLnBrk="1" hangingPunct="1"/>
            <a:endParaRPr lang="en-IN" sz="900" dirty="0">
              <a:solidFill>
                <a:srgbClr val="C00000"/>
              </a:solidFill>
              <a:latin typeface="Verdana" panose="020B0604030504040204" pitchFamily="34" charset="0"/>
              <a:ea typeface="Verdana" panose="020B0604030504040204" pitchFamily="34" charset="0"/>
              <a:cs typeface="Times New Roman" panose="02020603050405020304" pitchFamily="18" charset="0"/>
            </a:endParaRPr>
          </a:p>
        </p:txBody>
      </p:sp>
      <p:grpSp>
        <p:nvGrpSpPr>
          <p:cNvPr id="3" name="Group 38"/>
          <p:cNvGrpSpPr>
            <a:grpSpLocks/>
          </p:cNvGrpSpPr>
          <p:nvPr/>
        </p:nvGrpSpPr>
        <p:grpSpPr bwMode="auto">
          <a:xfrm>
            <a:off x="1980010" y="1545431"/>
            <a:ext cx="1243013" cy="769633"/>
            <a:chOff x="1043608" y="836712"/>
            <a:chExt cx="1944216" cy="1845539"/>
          </a:xfrm>
        </p:grpSpPr>
        <p:sp>
          <p:nvSpPr>
            <p:cNvPr id="59" name="Rounded Rectangle 58"/>
            <p:cNvSpPr/>
            <p:nvPr/>
          </p:nvSpPr>
          <p:spPr>
            <a:xfrm>
              <a:off x="1043608" y="836712"/>
              <a:ext cx="1871587" cy="1296195"/>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a:p>
              <a:pPr algn="ctr" fontAlgn="auto">
                <a:spcBef>
                  <a:spcPts val="0"/>
                </a:spcBef>
                <a:spcAft>
                  <a:spcPts val="0"/>
                </a:spcAft>
                <a:defRPr/>
              </a:pPr>
              <a:endParaRPr lang="en-IN" dirty="0"/>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p:txBody>
        </p:sp>
        <p:pic>
          <p:nvPicPr>
            <p:cNvPr id="11365" name="Picture 28" descr="C:\Users\SOUL14\Desktop\Gaurav\image\clipart\NC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966326"/>
              <a:ext cx="457200" cy="103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 name="TextBox 57"/>
            <p:cNvSpPr txBox="1">
              <a:spLocks noChangeArrowheads="1"/>
            </p:cNvSpPr>
            <p:nvPr/>
          </p:nvSpPr>
          <p:spPr bwMode="auto">
            <a:xfrm>
              <a:off x="1547665" y="966326"/>
              <a:ext cx="1440159" cy="17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105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Principal Investigator</a:t>
              </a:r>
              <a:endParaRPr lang="en-IN" sz="105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a:p>
              <a:pPr algn="ctr" eaLnBrk="1" hangingPunct="1"/>
              <a:r>
                <a:rPr lang="en-US" sz="105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(1)</a:t>
              </a:r>
              <a:endParaRPr lang="en-IN" sz="105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a:p>
              <a:pPr algn="ctr" eaLnBrk="1" hangingPunct="1"/>
              <a:endParaRPr lang="en-IN" sz="900" dirty="0">
                <a:latin typeface="Verdana" panose="020B0604030504040204" pitchFamily="34" charset="0"/>
                <a:ea typeface="Verdana" panose="020B0604030504040204" pitchFamily="34" charset="0"/>
                <a:cs typeface="Times New Roman" panose="02020603050405020304" pitchFamily="18" charset="0"/>
              </a:endParaRPr>
            </a:p>
          </p:txBody>
        </p:sp>
      </p:grpSp>
      <p:grpSp>
        <p:nvGrpSpPr>
          <p:cNvPr id="4" name="Group 61"/>
          <p:cNvGrpSpPr>
            <a:grpSpLocks/>
          </p:cNvGrpSpPr>
          <p:nvPr/>
        </p:nvGrpSpPr>
        <p:grpSpPr bwMode="auto">
          <a:xfrm>
            <a:off x="1656160" y="2463402"/>
            <a:ext cx="1243013" cy="769633"/>
            <a:chOff x="1115616" y="3284339"/>
            <a:chExt cx="1657350" cy="1026219"/>
          </a:xfrm>
        </p:grpSpPr>
        <p:grpSp>
          <p:nvGrpSpPr>
            <p:cNvPr id="11360" name="Group 38"/>
            <p:cNvGrpSpPr>
              <a:grpSpLocks/>
            </p:cNvGrpSpPr>
            <p:nvPr/>
          </p:nvGrpSpPr>
          <p:grpSpPr bwMode="auto">
            <a:xfrm>
              <a:off x="1115616" y="3284339"/>
              <a:ext cx="1657350" cy="1026219"/>
              <a:chOff x="1043608" y="836712"/>
              <a:chExt cx="1944216" cy="1845542"/>
            </a:xfrm>
          </p:grpSpPr>
          <p:sp>
            <p:nvSpPr>
              <p:cNvPr id="56" name="Rounded Rectangle 55"/>
              <p:cNvSpPr/>
              <p:nvPr/>
            </p:nvSpPr>
            <p:spPr>
              <a:xfrm>
                <a:off x="1043608" y="836712"/>
                <a:ext cx="1871587" cy="129619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a:p>
                <a:pPr algn="ctr" fontAlgn="auto">
                  <a:spcBef>
                    <a:spcPts val="0"/>
                  </a:spcBef>
                  <a:spcAft>
                    <a:spcPts val="0"/>
                  </a:spcAft>
                  <a:defRPr/>
                </a:pPr>
                <a:endParaRPr lang="en-IN" dirty="0"/>
              </a:p>
              <a:p>
                <a:pPr fontAlgn="auto">
                  <a:spcBef>
                    <a:spcPts val="0"/>
                  </a:spcBef>
                  <a:spcAft>
                    <a:spcPts val="0"/>
                  </a:spcAft>
                  <a:buFont typeface="Arial" pitchFamily="34" charset="0"/>
                  <a:buChar char="•"/>
                  <a:defRPr/>
                </a:pPr>
                <a:endParaRPr lang="en-IN" dirty="0"/>
              </a:p>
              <a:p>
                <a:pPr fontAlgn="auto">
                  <a:spcBef>
                    <a:spcPts val="0"/>
                  </a:spcBef>
                  <a:spcAft>
                    <a:spcPts val="0"/>
                  </a:spcAft>
                  <a:buFont typeface="Arial" pitchFamily="34" charset="0"/>
                  <a:buChar char="•"/>
                  <a:defRPr/>
                </a:pPr>
                <a:endParaRPr lang="en-IN" dirty="0"/>
              </a:p>
              <a:p>
                <a:pPr fontAlgn="auto">
                  <a:spcBef>
                    <a:spcPts val="0"/>
                  </a:spcBef>
                  <a:spcAft>
                    <a:spcPts val="0"/>
                  </a:spcAft>
                  <a:buFont typeface="Arial" pitchFamily="34" charset="0"/>
                  <a:buChar char="•"/>
                  <a:defRPr/>
                </a:pPr>
                <a:endParaRPr lang="en-IN" dirty="0"/>
              </a:p>
            </p:txBody>
          </p:sp>
          <p:sp>
            <p:nvSpPr>
              <p:cNvPr id="11363" name="TextBox 57"/>
              <p:cNvSpPr txBox="1">
                <a:spLocks noChangeArrowheads="1"/>
              </p:cNvSpPr>
              <p:nvPr/>
            </p:nvSpPr>
            <p:spPr bwMode="auto">
              <a:xfrm>
                <a:off x="1547665" y="966326"/>
                <a:ext cx="1440159" cy="171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1050" b="1">
                    <a:solidFill>
                      <a:schemeClr val="bg1"/>
                    </a:solidFill>
                    <a:latin typeface="Times New Roman" panose="02020603050405020304" pitchFamily="18" charset="0"/>
                    <a:ea typeface="Verdana" panose="020B0604030504040204" pitchFamily="34" charset="0"/>
                    <a:cs typeface="Times New Roman" panose="02020603050405020304" pitchFamily="18" charset="0"/>
                  </a:rPr>
                  <a:t>Paper Coordinator</a:t>
                </a:r>
              </a:p>
              <a:p>
                <a:pPr algn="ctr" eaLnBrk="1" hangingPunct="1"/>
                <a:r>
                  <a:rPr lang="en-IN" sz="1050" b="1">
                    <a:solidFill>
                      <a:schemeClr val="bg1"/>
                    </a:solidFill>
                    <a:latin typeface="Times New Roman" panose="02020603050405020304" pitchFamily="18" charset="0"/>
                    <a:ea typeface="Verdana" panose="020B0604030504040204" pitchFamily="34" charset="0"/>
                    <a:cs typeface="Times New Roman" panose="02020603050405020304" pitchFamily="18" charset="0"/>
                  </a:rPr>
                  <a:t>(16)</a:t>
                </a:r>
              </a:p>
              <a:p>
                <a:pPr algn="ctr" eaLnBrk="1" hangingPunct="1"/>
                <a:endParaRPr lang="en-IN" sz="900">
                  <a:latin typeface="Verdana" panose="020B0604030504040204" pitchFamily="34" charset="0"/>
                  <a:ea typeface="Verdana" panose="020B0604030504040204" pitchFamily="34" charset="0"/>
                  <a:cs typeface="Times New Roman" panose="02020603050405020304" pitchFamily="18" charset="0"/>
                </a:endParaRPr>
              </a:p>
            </p:txBody>
          </p:sp>
        </p:grpSp>
        <p:pic>
          <p:nvPicPr>
            <p:cNvPr id="11361" name="Picture 10" descr="C:\Users\SOUL14\Desktop\Gaurav\image\clipart\C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296680"/>
              <a:ext cx="412720" cy="5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01"/>
          <p:cNvGrpSpPr>
            <a:grpSpLocks/>
          </p:cNvGrpSpPr>
          <p:nvPr/>
        </p:nvGrpSpPr>
        <p:grpSpPr bwMode="auto">
          <a:xfrm>
            <a:off x="1547813" y="3219450"/>
            <a:ext cx="1674019" cy="1188244"/>
            <a:chOff x="539553" y="4293096"/>
            <a:chExt cx="2232247" cy="1584176"/>
          </a:xfrm>
        </p:grpSpPr>
        <p:sp>
          <p:nvSpPr>
            <p:cNvPr id="63" name="Cloud Callout 62"/>
            <p:cNvSpPr/>
            <p:nvPr/>
          </p:nvSpPr>
          <p:spPr>
            <a:xfrm rot="10800000">
              <a:off x="539553" y="4293096"/>
              <a:ext cx="2232247" cy="1584176"/>
            </a:xfrm>
            <a:prstGeom prst="cloudCallout">
              <a:avLst/>
            </a:prstGeom>
            <a:noFill/>
            <a:effectLst>
              <a:outerShdw blurRad="558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11349" name="Group 38"/>
            <p:cNvGrpSpPr>
              <a:grpSpLocks/>
            </p:cNvGrpSpPr>
            <p:nvPr/>
          </p:nvGrpSpPr>
          <p:grpSpPr bwMode="auto">
            <a:xfrm>
              <a:off x="907890" y="4796287"/>
              <a:ext cx="1791903" cy="1047207"/>
              <a:chOff x="1043506" y="836381"/>
              <a:chExt cx="2102059" cy="1573643"/>
            </a:xfrm>
          </p:grpSpPr>
          <p:sp>
            <p:nvSpPr>
              <p:cNvPr id="67" name="Rounded Rectangle 66"/>
              <p:cNvSpPr/>
              <p:nvPr/>
            </p:nvSpPr>
            <p:spPr>
              <a:xfrm>
                <a:off x="1043506" y="836381"/>
                <a:ext cx="1871774" cy="1295226"/>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a:p>
                <a:pPr algn="ctr" fontAlgn="auto">
                  <a:spcBef>
                    <a:spcPts val="0"/>
                  </a:spcBef>
                  <a:spcAft>
                    <a:spcPts val="0"/>
                  </a:spcAft>
                  <a:defRPr/>
                </a:pPr>
                <a:endParaRPr lang="en-IN" dirty="0"/>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p:txBody>
          </p:sp>
          <p:sp>
            <p:nvSpPr>
              <p:cNvPr id="11359" name="TextBox 67"/>
              <p:cNvSpPr txBox="1">
                <a:spLocks noChangeArrowheads="1"/>
              </p:cNvSpPr>
              <p:nvPr/>
            </p:nvSpPr>
            <p:spPr bwMode="auto">
              <a:xfrm>
                <a:off x="1705404" y="837681"/>
                <a:ext cx="1440161" cy="15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900" b="1">
                    <a:solidFill>
                      <a:schemeClr val="bg1"/>
                    </a:solidFill>
                    <a:latin typeface="Times New Roman" panose="02020603050405020304" pitchFamily="18" charset="0"/>
                    <a:ea typeface="Verdana" panose="020B0604030504040204" pitchFamily="34" charset="0"/>
                    <a:cs typeface="Times New Roman" panose="02020603050405020304" pitchFamily="18" charset="0"/>
                  </a:rPr>
                  <a:t>Team of Authors/</a:t>
                </a:r>
              </a:p>
              <a:p>
                <a:pPr algn="ctr" eaLnBrk="1" hangingPunct="1"/>
                <a:r>
                  <a:rPr lang="en-IN" sz="900" b="1">
                    <a:solidFill>
                      <a:schemeClr val="bg1"/>
                    </a:solidFill>
                    <a:latin typeface="Times New Roman" panose="02020603050405020304" pitchFamily="18" charset="0"/>
                    <a:ea typeface="Verdana" panose="020B0604030504040204" pitchFamily="34" charset="0"/>
                    <a:cs typeface="Times New Roman" panose="02020603050405020304" pitchFamily="18" charset="0"/>
                  </a:rPr>
                  <a:t>Content Writers</a:t>
                </a:r>
              </a:p>
              <a:p>
                <a:pPr algn="ctr" eaLnBrk="1" hangingPunct="1"/>
                <a:endParaRPr lang="en-IN" sz="900">
                  <a:latin typeface="Verdana" panose="020B0604030504040204" pitchFamily="34" charset="0"/>
                  <a:ea typeface="Verdana" panose="020B0604030504040204" pitchFamily="34" charset="0"/>
                  <a:cs typeface="Times New Roman" panose="02020603050405020304" pitchFamily="18" charset="0"/>
                </a:endParaRPr>
              </a:p>
            </p:txBody>
          </p:sp>
        </p:grpSp>
        <p:pic>
          <p:nvPicPr>
            <p:cNvPr id="11350" name="Picture 12" descr="C:\Users\SOUL14\Desktop\Gaurav\image\clipart\NA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7625" y="5301208"/>
              <a:ext cx="256680" cy="33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1" name="Picture 12" descr="C:\Users\SOUL14\Desktop\Gaurav\image\clipart\NA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5617" y="4797152"/>
              <a:ext cx="22120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2" name="Picture 12" descr="C:\Users\SOUL14\Desktop\Gaurav\image\clipart\NA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1" y="5326583"/>
              <a:ext cx="257023" cy="33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3" name="Picture 12" descr="C:\Users\SOUL14\Desktop\Gaurav\image\clipart\NA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9593" y="4797152"/>
              <a:ext cx="216024" cy="28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4" name="Picture 8" descr="C:\Users\SOUL14\Desktop\Gaurav\image\clipart\S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5617" y="5085184"/>
              <a:ext cx="18622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5" name="Picture 10" descr="C:\Users\SOUL14\Desktop\Gaurav\image\clipart\C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593" y="5085184"/>
              <a:ext cx="21063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6" name="Picture 12" descr="C:\Users\SOUL14\Desktop\Gaurav\image\clipart\NA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1" y="4797153"/>
              <a:ext cx="22120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57" name="Picture 28" descr="C:\Users\SOUL14\Desktop\Gaurav\image\clipart\NC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31641" y="5050316"/>
              <a:ext cx="218265" cy="3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05"/>
          <p:cNvGrpSpPr>
            <a:grpSpLocks/>
          </p:cNvGrpSpPr>
          <p:nvPr/>
        </p:nvGrpSpPr>
        <p:grpSpPr bwMode="auto">
          <a:xfrm>
            <a:off x="3006329" y="2115741"/>
            <a:ext cx="701278" cy="888207"/>
            <a:chOff x="2483768" y="2821626"/>
            <a:chExt cx="936104" cy="1183439"/>
          </a:xfrm>
        </p:grpSpPr>
        <p:grpSp>
          <p:nvGrpSpPr>
            <p:cNvPr id="11341" name="Group 63"/>
            <p:cNvGrpSpPr>
              <a:grpSpLocks/>
            </p:cNvGrpSpPr>
            <p:nvPr/>
          </p:nvGrpSpPr>
          <p:grpSpPr bwMode="auto">
            <a:xfrm>
              <a:off x="2483768" y="3213461"/>
              <a:ext cx="878200" cy="791604"/>
              <a:chOff x="539552" y="2205699"/>
              <a:chExt cx="1098380" cy="1367317"/>
            </a:xfrm>
          </p:grpSpPr>
          <p:sp>
            <p:nvSpPr>
              <p:cNvPr id="61" name="Rounded Rectangle 60"/>
              <p:cNvSpPr/>
              <p:nvPr/>
            </p:nvSpPr>
            <p:spPr>
              <a:xfrm>
                <a:off x="539552" y="2205699"/>
                <a:ext cx="1009792" cy="13673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IN" dirty="0"/>
              </a:p>
            </p:txBody>
          </p:sp>
          <p:pic>
            <p:nvPicPr>
              <p:cNvPr id="11344" name="Picture 12" descr="C:\Users\SOUL14\Desktop\Gaurav\image\clipart\NA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560" y="2257623"/>
                <a:ext cx="346596" cy="4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5" name="Picture 8" descr="C:\Users\SOUL14\Desktop\Gaurav\image\clipart\SC.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560" y="2996952"/>
                <a:ext cx="33078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Box 53"/>
              <p:cNvSpPr txBox="1">
                <a:spLocks noChangeArrowheads="1"/>
              </p:cNvSpPr>
              <p:nvPr/>
            </p:nvSpPr>
            <p:spPr bwMode="auto">
              <a:xfrm>
                <a:off x="972888" y="2329005"/>
                <a:ext cx="558565" cy="5151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IN" sz="1050" b="1" dirty="0">
                    <a:latin typeface="Times New Roman" pitchFamily="18" charset="0"/>
                    <a:cs typeface="Times New Roman" pitchFamily="18" charset="0"/>
                  </a:rPr>
                  <a:t>CR</a:t>
                </a:r>
              </a:p>
            </p:txBody>
          </p:sp>
          <p:sp>
            <p:nvSpPr>
              <p:cNvPr id="11347" name="TextBox 53"/>
              <p:cNvSpPr txBox="1">
                <a:spLocks noChangeArrowheads="1"/>
              </p:cNvSpPr>
              <p:nvPr/>
            </p:nvSpPr>
            <p:spPr bwMode="auto">
              <a:xfrm>
                <a:off x="989860" y="2986667"/>
                <a:ext cx="648072" cy="5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0" b="1">
                    <a:solidFill>
                      <a:schemeClr val="bg1"/>
                    </a:solidFill>
                    <a:latin typeface="Times New Roman" panose="02020603050405020304" pitchFamily="18" charset="0"/>
                    <a:cs typeface="Times New Roman" panose="02020603050405020304" pitchFamily="18" charset="0"/>
                  </a:rPr>
                  <a:t>LE</a:t>
                </a:r>
                <a:endParaRPr lang="en-IN" sz="1050" b="1">
                  <a:solidFill>
                    <a:schemeClr val="bg1"/>
                  </a:solidFill>
                  <a:latin typeface="Times New Roman" panose="02020603050405020304" pitchFamily="18" charset="0"/>
                  <a:cs typeface="Times New Roman" panose="02020603050405020304" pitchFamily="18" charset="0"/>
                </a:endParaRPr>
              </a:p>
            </p:txBody>
          </p:sp>
        </p:grpSp>
        <p:sp>
          <p:nvSpPr>
            <p:cNvPr id="11342" name="TextBox 57"/>
            <p:cNvSpPr txBox="1">
              <a:spLocks noChangeArrowheads="1"/>
            </p:cNvSpPr>
            <p:nvPr/>
          </p:nvSpPr>
          <p:spPr bwMode="auto">
            <a:xfrm>
              <a:off x="2699791" y="2821626"/>
              <a:ext cx="720081" cy="67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900" b="1">
                  <a:solidFill>
                    <a:srgbClr val="C00000"/>
                  </a:solidFill>
                  <a:latin typeface="Times New Roman" panose="02020603050405020304" pitchFamily="18" charset="0"/>
                  <a:ea typeface="Verdana" panose="020B0604030504040204" pitchFamily="34" charset="0"/>
                  <a:cs typeface="Times New Roman" panose="02020603050405020304" pitchFamily="18" charset="0"/>
                </a:rPr>
                <a:t>Pool of CR/LE</a:t>
              </a:r>
              <a:endParaRPr lang="en-IN" sz="900" b="1">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a:p>
              <a:pPr algn="ctr" eaLnBrk="1" hangingPunct="1"/>
              <a:endParaRPr lang="en-IN" sz="900">
                <a:solidFill>
                  <a:srgbClr val="00B050"/>
                </a:solidFill>
                <a:latin typeface="Times New Roman" panose="02020603050405020304" pitchFamily="18" charset="0"/>
                <a:ea typeface="Verdana" panose="020B0604030504040204" pitchFamily="34" charset="0"/>
                <a:cs typeface="Times New Roman" panose="02020603050405020304" pitchFamily="18" charset="0"/>
              </a:endParaRPr>
            </a:p>
          </p:txBody>
        </p:sp>
      </p:grpSp>
      <p:grpSp>
        <p:nvGrpSpPr>
          <p:cNvPr id="10" name="Group 108"/>
          <p:cNvGrpSpPr>
            <a:grpSpLocks/>
          </p:cNvGrpSpPr>
          <p:nvPr/>
        </p:nvGrpSpPr>
        <p:grpSpPr bwMode="auto">
          <a:xfrm>
            <a:off x="1277541" y="1168003"/>
            <a:ext cx="2862263" cy="3348038"/>
            <a:chOff x="179512" y="1556792"/>
            <a:chExt cx="3816424" cy="4464496"/>
          </a:xfrm>
        </p:grpSpPr>
        <p:sp>
          <p:nvSpPr>
            <p:cNvPr id="91" name="Parallelogram 90"/>
            <p:cNvSpPr/>
            <p:nvPr/>
          </p:nvSpPr>
          <p:spPr>
            <a:xfrm>
              <a:off x="179512" y="1844158"/>
              <a:ext cx="3600520" cy="4177130"/>
            </a:xfrm>
            <a:prstGeom prst="parallelogram">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340" name="TextBox 57"/>
            <p:cNvSpPr txBox="1">
              <a:spLocks noChangeArrowheads="1"/>
            </p:cNvSpPr>
            <p:nvPr/>
          </p:nvSpPr>
          <p:spPr bwMode="auto">
            <a:xfrm>
              <a:off x="3059831" y="1556792"/>
              <a:ext cx="936105" cy="3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0" b="1">
                  <a:solidFill>
                    <a:srgbClr val="C00000"/>
                  </a:solidFill>
                  <a:latin typeface="Times New Roman" panose="02020603050405020304" pitchFamily="18" charset="0"/>
                  <a:ea typeface="Verdana" panose="020B0604030504040204" pitchFamily="34" charset="0"/>
                  <a:cs typeface="Times New Roman" panose="02020603050405020304" pitchFamily="18" charset="0"/>
                </a:rPr>
                <a:t>Team-1</a:t>
              </a:r>
              <a:endParaRPr lang="en-IN" sz="1050">
                <a:solidFill>
                  <a:srgbClr val="00B050"/>
                </a:solidFill>
                <a:latin typeface="Times New Roman" panose="02020603050405020304" pitchFamily="18" charset="0"/>
                <a:ea typeface="Verdana" panose="020B0604030504040204" pitchFamily="34" charset="0"/>
                <a:cs typeface="Times New Roman" panose="02020603050405020304" pitchFamily="18" charset="0"/>
              </a:endParaRPr>
            </a:p>
          </p:txBody>
        </p:sp>
      </p:grpSp>
      <p:grpSp>
        <p:nvGrpSpPr>
          <p:cNvPr id="11" name="Group 109"/>
          <p:cNvGrpSpPr>
            <a:grpSpLocks/>
          </p:cNvGrpSpPr>
          <p:nvPr/>
        </p:nvGrpSpPr>
        <p:grpSpPr bwMode="auto">
          <a:xfrm>
            <a:off x="3545681" y="1168003"/>
            <a:ext cx="2862263" cy="3348038"/>
            <a:chOff x="3203848" y="1556792"/>
            <a:chExt cx="3816424" cy="4464496"/>
          </a:xfrm>
        </p:grpSpPr>
        <p:grpSp>
          <p:nvGrpSpPr>
            <p:cNvPr id="11302" name="Group 114"/>
            <p:cNvGrpSpPr>
              <a:grpSpLocks/>
            </p:cNvGrpSpPr>
            <p:nvPr/>
          </p:nvGrpSpPr>
          <p:grpSpPr bwMode="auto">
            <a:xfrm>
              <a:off x="3203848" y="1556792"/>
              <a:ext cx="3816424" cy="4464496"/>
              <a:chOff x="179512" y="1556792"/>
              <a:chExt cx="3816424" cy="4464496"/>
            </a:xfrm>
          </p:grpSpPr>
          <p:grpSp>
            <p:nvGrpSpPr>
              <p:cNvPr id="11306" name="Group 38"/>
              <p:cNvGrpSpPr>
                <a:grpSpLocks/>
              </p:cNvGrpSpPr>
              <p:nvPr/>
            </p:nvGrpSpPr>
            <p:grpSpPr bwMode="auto">
              <a:xfrm>
                <a:off x="1116155" y="2060079"/>
                <a:ext cx="1656811" cy="1026399"/>
                <a:chOff x="1044240" y="836489"/>
                <a:chExt cx="1943584" cy="1845865"/>
              </a:xfrm>
            </p:grpSpPr>
            <p:sp>
              <p:nvSpPr>
                <p:cNvPr id="153" name="Rounded Rectangle 152"/>
                <p:cNvSpPr/>
                <p:nvPr/>
              </p:nvSpPr>
              <p:spPr>
                <a:xfrm>
                  <a:off x="1044240" y="836489"/>
                  <a:ext cx="1871624" cy="1296274"/>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a:p>
                  <a:pPr algn="ctr" fontAlgn="auto">
                    <a:spcBef>
                      <a:spcPts val="0"/>
                    </a:spcBef>
                    <a:spcAft>
                      <a:spcPts val="0"/>
                    </a:spcAft>
                    <a:defRPr/>
                  </a:pPr>
                  <a:endParaRPr lang="en-IN" dirty="0"/>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p:txBody>
            </p:sp>
            <p:pic>
              <p:nvPicPr>
                <p:cNvPr id="11337" name="Picture 28" descr="C:\Users\SOUL14\Desktop\Gaurav\image\clipart\NC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966326"/>
                  <a:ext cx="457200" cy="103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8" name="TextBox 57"/>
                <p:cNvSpPr txBox="1">
                  <a:spLocks noChangeArrowheads="1"/>
                </p:cNvSpPr>
                <p:nvPr/>
              </p:nvSpPr>
              <p:spPr bwMode="auto">
                <a:xfrm>
                  <a:off x="1547664" y="966326"/>
                  <a:ext cx="1440160" cy="171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105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Principal Investigator</a:t>
                  </a:r>
                </a:p>
                <a:p>
                  <a:pPr algn="ctr" eaLnBrk="1" hangingPunct="1"/>
                  <a:r>
                    <a:rPr lang="en-US" sz="105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a:t>
                  </a:r>
                  <a:r>
                    <a:rPr lang="en-US" sz="105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1)</a:t>
                  </a:r>
                  <a:endParaRPr lang="en-IN" sz="105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a:p>
                  <a:pPr algn="ctr" eaLnBrk="1" hangingPunct="1"/>
                  <a:endParaRPr lang="en-IN" sz="900" dirty="0">
                    <a:latin typeface="Verdana" panose="020B0604030504040204" pitchFamily="34" charset="0"/>
                    <a:ea typeface="Verdana" panose="020B0604030504040204" pitchFamily="34" charset="0"/>
                    <a:cs typeface="Times New Roman" panose="02020603050405020304" pitchFamily="18" charset="0"/>
                  </a:endParaRPr>
                </a:p>
              </p:txBody>
            </p:sp>
          </p:grpSp>
          <p:grpSp>
            <p:nvGrpSpPr>
              <p:cNvPr id="11307" name="Group 61"/>
              <p:cNvGrpSpPr>
                <a:grpSpLocks/>
              </p:cNvGrpSpPr>
              <p:nvPr/>
            </p:nvGrpSpPr>
            <p:grpSpPr bwMode="auto">
              <a:xfrm>
                <a:off x="684347" y="3284165"/>
                <a:ext cx="1656571" cy="1026450"/>
                <a:chOff x="1116395" y="3284165"/>
                <a:chExt cx="1656571" cy="1026450"/>
              </a:xfrm>
            </p:grpSpPr>
            <p:grpSp>
              <p:nvGrpSpPr>
                <p:cNvPr id="11332" name="Group 38"/>
                <p:cNvGrpSpPr>
                  <a:grpSpLocks/>
                </p:cNvGrpSpPr>
                <p:nvPr/>
              </p:nvGrpSpPr>
              <p:grpSpPr bwMode="auto">
                <a:xfrm>
                  <a:off x="1116395" y="3284165"/>
                  <a:ext cx="1656571" cy="1026450"/>
                  <a:chOff x="1044522" y="836399"/>
                  <a:chExt cx="1943302" cy="1845956"/>
                </a:xfrm>
              </p:grpSpPr>
              <p:sp>
                <p:nvSpPr>
                  <p:cNvPr id="151" name="Rounded Rectangle 150"/>
                  <p:cNvSpPr/>
                  <p:nvPr/>
                </p:nvSpPr>
                <p:spPr>
                  <a:xfrm>
                    <a:off x="1044522" y="836399"/>
                    <a:ext cx="1869761" cy="1296274"/>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a:p>
                    <a:pPr algn="ctr" fontAlgn="auto">
                      <a:spcBef>
                        <a:spcPts val="0"/>
                      </a:spcBef>
                      <a:spcAft>
                        <a:spcPts val="0"/>
                      </a:spcAft>
                      <a:defRPr/>
                    </a:pPr>
                    <a:endParaRPr lang="en-IN" dirty="0"/>
                  </a:p>
                  <a:p>
                    <a:pPr fontAlgn="auto">
                      <a:spcBef>
                        <a:spcPts val="0"/>
                      </a:spcBef>
                      <a:spcAft>
                        <a:spcPts val="0"/>
                      </a:spcAft>
                      <a:buFont typeface="Arial" pitchFamily="34" charset="0"/>
                      <a:buChar char="•"/>
                      <a:defRPr/>
                    </a:pPr>
                    <a:endParaRPr lang="en-IN" dirty="0"/>
                  </a:p>
                  <a:p>
                    <a:pPr fontAlgn="auto">
                      <a:spcBef>
                        <a:spcPts val="0"/>
                      </a:spcBef>
                      <a:spcAft>
                        <a:spcPts val="0"/>
                      </a:spcAft>
                      <a:buFont typeface="Arial" pitchFamily="34" charset="0"/>
                      <a:buChar char="•"/>
                      <a:defRPr/>
                    </a:pPr>
                    <a:endParaRPr lang="en-IN" dirty="0"/>
                  </a:p>
                  <a:p>
                    <a:pPr fontAlgn="auto">
                      <a:spcBef>
                        <a:spcPts val="0"/>
                      </a:spcBef>
                      <a:spcAft>
                        <a:spcPts val="0"/>
                      </a:spcAft>
                      <a:buFont typeface="Arial" pitchFamily="34" charset="0"/>
                      <a:buChar char="•"/>
                      <a:defRPr/>
                    </a:pPr>
                    <a:endParaRPr lang="en-IN" dirty="0"/>
                  </a:p>
                </p:txBody>
              </p:sp>
              <p:sp>
                <p:nvSpPr>
                  <p:cNvPr id="11335" name="TextBox 151"/>
                  <p:cNvSpPr txBox="1">
                    <a:spLocks noChangeArrowheads="1"/>
                  </p:cNvSpPr>
                  <p:nvPr/>
                </p:nvSpPr>
                <p:spPr bwMode="auto">
                  <a:xfrm>
                    <a:off x="1547664" y="966325"/>
                    <a:ext cx="1440160" cy="171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1050" b="1">
                        <a:solidFill>
                          <a:schemeClr val="bg1"/>
                        </a:solidFill>
                        <a:latin typeface="Times New Roman" panose="02020603050405020304" pitchFamily="18" charset="0"/>
                        <a:ea typeface="Verdana" panose="020B0604030504040204" pitchFamily="34" charset="0"/>
                        <a:cs typeface="Times New Roman" panose="02020603050405020304" pitchFamily="18" charset="0"/>
                      </a:rPr>
                      <a:t>Paper Coordinator</a:t>
                    </a:r>
                  </a:p>
                  <a:p>
                    <a:pPr algn="ctr" eaLnBrk="1" hangingPunct="1"/>
                    <a:r>
                      <a:rPr lang="en-IN" sz="1050" b="1">
                        <a:solidFill>
                          <a:schemeClr val="bg1"/>
                        </a:solidFill>
                        <a:latin typeface="Times New Roman" panose="02020603050405020304" pitchFamily="18" charset="0"/>
                        <a:ea typeface="Verdana" panose="020B0604030504040204" pitchFamily="34" charset="0"/>
                        <a:cs typeface="Times New Roman" panose="02020603050405020304" pitchFamily="18" charset="0"/>
                      </a:rPr>
                      <a:t>(16)</a:t>
                    </a:r>
                  </a:p>
                  <a:p>
                    <a:pPr algn="ctr" eaLnBrk="1" hangingPunct="1"/>
                    <a:endParaRPr lang="en-IN" sz="900">
                      <a:latin typeface="Verdana" panose="020B0604030504040204" pitchFamily="34" charset="0"/>
                      <a:ea typeface="Verdana" panose="020B0604030504040204" pitchFamily="34" charset="0"/>
                      <a:cs typeface="Times New Roman" panose="02020603050405020304" pitchFamily="18" charset="0"/>
                    </a:endParaRPr>
                  </a:p>
                </p:txBody>
              </p:sp>
            </p:grpSp>
            <p:pic>
              <p:nvPicPr>
                <p:cNvPr id="11333" name="Picture 10" descr="C:\Users\SOUL14\Desktop\Gaurav\image\clipart\C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296680"/>
                  <a:ext cx="412720" cy="5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08" name="Group 101"/>
              <p:cNvGrpSpPr>
                <a:grpSpLocks/>
              </p:cNvGrpSpPr>
              <p:nvPr/>
            </p:nvGrpSpPr>
            <p:grpSpPr bwMode="auto">
              <a:xfrm>
                <a:off x="539882" y="4292327"/>
                <a:ext cx="2232068" cy="1584483"/>
                <a:chOff x="539882" y="4292327"/>
                <a:chExt cx="2232068" cy="1584483"/>
              </a:xfrm>
            </p:grpSpPr>
            <p:sp>
              <p:nvSpPr>
                <p:cNvPr id="131" name="Cloud Callout 130"/>
                <p:cNvSpPr/>
                <p:nvPr/>
              </p:nvSpPr>
              <p:spPr>
                <a:xfrm rot="10800000">
                  <a:off x="539882" y="4292327"/>
                  <a:ext cx="2232068" cy="1584483"/>
                </a:xfrm>
                <a:prstGeom prst="cloudCallout">
                  <a:avLst/>
                </a:prstGeom>
                <a:noFill/>
                <a:effectLst>
                  <a:outerShdw blurRad="558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11321" name="Group 38"/>
                <p:cNvGrpSpPr>
                  <a:grpSpLocks/>
                </p:cNvGrpSpPr>
                <p:nvPr/>
              </p:nvGrpSpPr>
              <p:grpSpPr bwMode="auto">
                <a:xfrm>
                  <a:off x="908189" y="4784501"/>
                  <a:ext cx="1791604" cy="1059194"/>
                  <a:chOff x="1043857" y="818670"/>
                  <a:chExt cx="2101708" cy="1591655"/>
                </a:xfrm>
              </p:grpSpPr>
              <p:sp>
                <p:nvSpPr>
                  <p:cNvPr id="147" name="Rounded Rectangle 146"/>
                  <p:cNvSpPr/>
                  <p:nvPr/>
                </p:nvSpPr>
                <p:spPr>
                  <a:xfrm>
                    <a:off x="1043857" y="818670"/>
                    <a:ext cx="1871624" cy="1295479"/>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a:p>
                    <a:pPr algn="ctr" fontAlgn="auto">
                      <a:spcBef>
                        <a:spcPts val="0"/>
                      </a:spcBef>
                      <a:spcAft>
                        <a:spcPts val="0"/>
                      </a:spcAft>
                      <a:defRPr/>
                    </a:pPr>
                    <a:endParaRPr lang="en-IN" dirty="0"/>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p:txBody>
              </p:sp>
              <p:sp>
                <p:nvSpPr>
                  <p:cNvPr id="11331" name="TextBox 147"/>
                  <p:cNvSpPr txBox="1">
                    <a:spLocks noChangeArrowheads="1"/>
                  </p:cNvSpPr>
                  <p:nvPr/>
                </p:nvSpPr>
                <p:spPr bwMode="auto">
                  <a:xfrm>
                    <a:off x="1705403" y="837680"/>
                    <a:ext cx="1440162" cy="157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900" b="1">
                        <a:solidFill>
                          <a:schemeClr val="bg1"/>
                        </a:solidFill>
                        <a:latin typeface="Times New Roman" panose="02020603050405020304" pitchFamily="18" charset="0"/>
                        <a:ea typeface="Verdana" panose="020B0604030504040204" pitchFamily="34" charset="0"/>
                        <a:cs typeface="Times New Roman" panose="02020603050405020304" pitchFamily="18" charset="0"/>
                      </a:rPr>
                      <a:t>Team of Authors/</a:t>
                    </a:r>
                  </a:p>
                  <a:p>
                    <a:pPr algn="ctr" eaLnBrk="1" hangingPunct="1"/>
                    <a:r>
                      <a:rPr lang="en-IN" sz="900" b="1">
                        <a:solidFill>
                          <a:schemeClr val="bg1"/>
                        </a:solidFill>
                        <a:latin typeface="Times New Roman" panose="02020603050405020304" pitchFamily="18" charset="0"/>
                        <a:ea typeface="Verdana" panose="020B0604030504040204" pitchFamily="34" charset="0"/>
                        <a:cs typeface="Times New Roman" panose="02020603050405020304" pitchFamily="18" charset="0"/>
                      </a:rPr>
                      <a:t>Content Writers</a:t>
                    </a:r>
                  </a:p>
                  <a:p>
                    <a:pPr algn="ctr" eaLnBrk="1" hangingPunct="1"/>
                    <a:endParaRPr lang="en-IN" sz="900">
                      <a:latin typeface="Verdana" panose="020B0604030504040204" pitchFamily="34" charset="0"/>
                      <a:ea typeface="Verdana" panose="020B0604030504040204" pitchFamily="34" charset="0"/>
                      <a:cs typeface="Times New Roman" panose="02020603050405020304" pitchFamily="18" charset="0"/>
                    </a:endParaRPr>
                  </a:p>
                </p:txBody>
              </p:sp>
            </p:grpSp>
            <p:pic>
              <p:nvPicPr>
                <p:cNvPr id="11322" name="Picture 12" descr="C:\Users\SOUL14\Desktop\Gaurav\image\clipart\NA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7625" y="5301208"/>
                  <a:ext cx="256680" cy="33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12" descr="C:\Users\SOUL14\Desktop\Gaurav\image\clipart\NA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5617" y="4797152"/>
                  <a:ext cx="22120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12" descr="C:\Users\SOUL14\Desktop\Gaurav\image\clipart\NA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1" y="5326583"/>
                  <a:ext cx="257023" cy="33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5" name="Picture 12" descr="C:\Users\SOUL14\Desktop\Gaurav\image\clipart\NA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9593" y="4797152"/>
                  <a:ext cx="216024" cy="28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6" name="Picture 8" descr="C:\Users\SOUL14\Desktop\Gaurav\image\clipart\S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15617" y="5085184"/>
                  <a:ext cx="18622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7" name="Picture 10" descr="C:\Users\SOUL14\Desktop\Gaurav\image\clipart\C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9593" y="5085184"/>
                  <a:ext cx="21063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8" name="Picture 12" descr="C:\Users\SOUL14\Desktop\Gaurav\image\clipart\NA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641" y="4797153"/>
                  <a:ext cx="221209"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9" name="Picture 28" descr="C:\Users\SOUL14\Desktop\Gaurav\image\clipart\NC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31641" y="5050316"/>
                  <a:ext cx="218265" cy="3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09" name="Group 105"/>
              <p:cNvGrpSpPr>
                <a:grpSpLocks/>
              </p:cNvGrpSpPr>
              <p:nvPr/>
            </p:nvGrpSpPr>
            <p:grpSpPr bwMode="auto">
              <a:xfrm>
                <a:off x="2483019" y="2821626"/>
                <a:ext cx="936853" cy="1183335"/>
                <a:chOff x="2483019" y="2821626"/>
                <a:chExt cx="936853" cy="1183335"/>
              </a:xfrm>
            </p:grpSpPr>
            <p:grpSp>
              <p:nvGrpSpPr>
                <p:cNvPr id="11313" name="Group 63"/>
                <p:cNvGrpSpPr>
                  <a:grpSpLocks/>
                </p:cNvGrpSpPr>
                <p:nvPr/>
              </p:nvGrpSpPr>
              <p:grpSpPr bwMode="auto">
                <a:xfrm>
                  <a:off x="2483019" y="3212719"/>
                  <a:ext cx="878948" cy="792242"/>
                  <a:chOff x="538616" y="2204418"/>
                  <a:chExt cx="1099316" cy="1368420"/>
                </a:xfrm>
              </p:grpSpPr>
              <p:sp>
                <p:nvSpPr>
                  <p:cNvPr id="125" name="Rounded Rectangle 124"/>
                  <p:cNvSpPr/>
                  <p:nvPr/>
                </p:nvSpPr>
                <p:spPr>
                  <a:xfrm>
                    <a:off x="538616" y="2204418"/>
                    <a:ext cx="1010645" cy="136842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IN" dirty="0"/>
                  </a:p>
                </p:txBody>
              </p:sp>
              <p:pic>
                <p:nvPicPr>
                  <p:cNvPr id="11316" name="Picture 12" descr="C:\Users\SOUL14\Desktop\Gaurav\image\clipart\NA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560" y="2257623"/>
                    <a:ext cx="346596" cy="4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7" name="Picture 8" descr="C:\Users\SOUL14\Desktop\Gaurav\image\clipart\SC.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560" y="2996952"/>
                    <a:ext cx="33078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TextBox 53"/>
                  <p:cNvSpPr txBox="1">
                    <a:spLocks noChangeArrowheads="1"/>
                  </p:cNvSpPr>
                  <p:nvPr/>
                </p:nvSpPr>
                <p:spPr bwMode="auto">
                  <a:xfrm>
                    <a:off x="971467" y="2327824"/>
                    <a:ext cx="559926" cy="51555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IN" sz="1050" b="1" dirty="0">
                        <a:latin typeface="Times New Roman" pitchFamily="18" charset="0"/>
                        <a:cs typeface="Times New Roman" pitchFamily="18" charset="0"/>
                      </a:rPr>
                      <a:t>CR</a:t>
                    </a:r>
                  </a:p>
                </p:txBody>
              </p:sp>
              <p:sp>
                <p:nvSpPr>
                  <p:cNvPr id="11319" name="TextBox 53"/>
                  <p:cNvSpPr txBox="1">
                    <a:spLocks noChangeArrowheads="1"/>
                  </p:cNvSpPr>
                  <p:nvPr/>
                </p:nvSpPr>
                <p:spPr bwMode="auto">
                  <a:xfrm>
                    <a:off x="989861" y="2986666"/>
                    <a:ext cx="648071" cy="58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0" b="1">
                        <a:solidFill>
                          <a:schemeClr val="bg1"/>
                        </a:solidFill>
                        <a:latin typeface="Times New Roman" panose="02020603050405020304" pitchFamily="18" charset="0"/>
                        <a:cs typeface="Times New Roman" panose="02020603050405020304" pitchFamily="18" charset="0"/>
                      </a:rPr>
                      <a:t>LE</a:t>
                    </a:r>
                    <a:endParaRPr lang="en-IN" sz="1050" b="1">
                      <a:solidFill>
                        <a:schemeClr val="bg1"/>
                      </a:solidFill>
                      <a:latin typeface="Times New Roman" panose="02020603050405020304" pitchFamily="18" charset="0"/>
                      <a:cs typeface="Times New Roman" panose="02020603050405020304" pitchFamily="18" charset="0"/>
                    </a:endParaRPr>
                  </a:p>
                </p:txBody>
              </p:sp>
            </p:grpSp>
            <p:sp>
              <p:nvSpPr>
                <p:cNvPr id="11314" name="TextBox 57"/>
                <p:cNvSpPr txBox="1">
                  <a:spLocks noChangeArrowheads="1"/>
                </p:cNvSpPr>
                <p:nvPr/>
              </p:nvSpPr>
              <p:spPr bwMode="auto">
                <a:xfrm>
                  <a:off x="2699793" y="2821626"/>
                  <a:ext cx="720079" cy="67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900" b="1">
                      <a:solidFill>
                        <a:srgbClr val="C00000"/>
                      </a:solidFill>
                      <a:latin typeface="Times New Roman" panose="02020603050405020304" pitchFamily="18" charset="0"/>
                      <a:ea typeface="Verdana" panose="020B0604030504040204" pitchFamily="34" charset="0"/>
                      <a:cs typeface="Times New Roman" panose="02020603050405020304" pitchFamily="18" charset="0"/>
                    </a:rPr>
                    <a:t>Pool of CR/LE</a:t>
                  </a:r>
                  <a:endParaRPr lang="en-IN" sz="900" b="1">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a:p>
                  <a:pPr algn="ctr" eaLnBrk="1" hangingPunct="1"/>
                  <a:endParaRPr lang="en-IN" sz="900">
                    <a:solidFill>
                      <a:srgbClr val="00B050"/>
                    </a:solidFill>
                    <a:latin typeface="Times New Roman" panose="02020603050405020304" pitchFamily="18" charset="0"/>
                    <a:ea typeface="Verdana" panose="020B0604030504040204" pitchFamily="34" charset="0"/>
                    <a:cs typeface="Times New Roman" panose="02020603050405020304" pitchFamily="18" charset="0"/>
                  </a:endParaRPr>
                </a:p>
              </p:txBody>
            </p:sp>
          </p:grpSp>
          <p:grpSp>
            <p:nvGrpSpPr>
              <p:cNvPr id="11310" name="Group 108"/>
              <p:cNvGrpSpPr>
                <a:grpSpLocks/>
              </p:cNvGrpSpPr>
              <p:nvPr/>
            </p:nvGrpSpPr>
            <p:grpSpPr bwMode="auto">
              <a:xfrm>
                <a:off x="179512" y="1556792"/>
                <a:ext cx="3816424" cy="4464496"/>
                <a:chOff x="179512" y="1556792"/>
                <a:chExt cx="3816424" cy="4464496"/>
              </a:xfrm>
            </p:grpSpPr>
            <p:sp>
              <p:nvSpPr>
                <p:cNvPr id="121" name="Parallelogram 120"/>
                <p:cNvSpPr/>
                <p:nvPr/>
              </p:nvSpPr>
              <p:spPr>
                <a:xfrm>
                  <a:off x="179512" y="1844158"/>
                  <a:ext cx="3600520" cy="4177130"/>
                </a:xfrm>
                <a:prstGeom prst="parallelogram">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312" name="TextBox 57"/>
                <p:cNvSpPr txBox="1">
                  <a:spLocks noChangeArrowheads="1"/>
                </p:cNvSpPr>
                <p:nvPr/>
              </p:nvSpPr>
              <p:spPr bwMode="auto">
                <a:xfrm>
                  <a:off x="3059831" y="1556792"/>
                  <a:ext cx="936105" cy="3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0" b="1">
                      <a:solidFill>
                        <a:srgbClr val="C00000"/>
                      </a:solidFill>
                      <a:latin typeface="Times New Roman" panose="02020603050405020304" pitchFamily="18" charset="0"/>
                      <a:ea typeface="Verdana" panose="020B0604030504040204" pitchFamily="34" charset="0"/>
                      <a:cs typeface="Times New Roman" panose="02020603050405020304" pitchFamily="18" charset="0"/>
                    </a:rPr>
                    <a:t>Team-2</a:t>
                  </a:r>
                  <a:endParaRPr lang="en-IN" sz="1050">
                    <a:solidFill>
                      <a:srgbClr val="00B050"/>
                    </a:solidFill>
                    <a:latin typeface="Times New Roman" panose="02020603050405020304" pitchFamily="18" charset="0"/>
                    <a:ea typeface="Verdana" panose="020B0604030504040204" pitchFamily="34" charset="0"/>
                    <a:cs typeface="Times New Roman" panose="02020603050405020304" pitchFamily="18" charset="0"/>
                  </a:endParaRPr>
                </a:p>
              </p:txBody>
            </p:sp>
          </p:grpSp>
        </p:grpSp>
        <p:sp>
          <p:nvSpPr>
            <p:cNvPr id="103" name="Down Arrow 102"/>
            <p:cNvSpPr/>
            <p:nvPr/>
          </p:nvSpPr>
          <p:spPr>
            <a:xfrm>
              <a:off x="4572300" y="2780876"/>
              <a:ext cx="144466" cy="504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4" name="Right Arrow 103"/>
            <p:cNvSpPr/>
            <p:nvPr/>
          </p:nvSpPr>
          <p:spPr>
            <a:xfrm>
              <a:off x="5291451" y="3573118"/>
              <a:ext cx="215904" cy="71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8" name="Down Arrow 107"/>
            <p:cNvSpPr/>
            <p:nvPr/>
          </p:nvSpPr>
          <p:spPr>
            <a:xfrm>
              <a:off x="5580382" y="2780876"/>
              <a:ext cx="144465" cy="431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nvGrpSpPr>
          <p:cNvPr id="11289" name="Group 81"/>
          <p:cNvGrpSpPr>
            <a:grpSpLocks/>
          </p:cNvGrpSpPr>
          <p:nvPr/>
        </p:nvGrpSpPr>
        <p:grpSpPr bwMode="auto">
          <a:xfrm>
            <a:off x="5975747" y="3546652"/>
            <a:ext cx="1566863" cy="1401361"/>
            <a:chOff x="3419872" y="4652957"/>
            <a:chExt cx="1944687" cy="1295401"/>
          </a:xfrm>
        </p:grpSpPr>
        <p:grpSp>
          <p:nvGrpSpPr>
            <p:cNvPr id="11291" name="Group 54"/>
            <p:cNvGrpSpPr>
              <a:grpSpLocks/>
            </p:cNvGrpSpPr>
            <p:nvPr/>
          </p:nvGrpSpPr>
          <p:grpSpPr bwMode="auto">
            <a:xfrm>
              <a:off x="3419872" y="4652957"/>
              <a:ext cx="1944687" cy="1295401"/>
              <a:chOff x="899592" y="4940987"/>
              <a:chExt cx="1944216" cy="1296415"/>
            </a:xfrm>
          </p:grpSpPr>
          <p:grpSp>
            <p:nvGrpSpPr>
              <p:cNvPr id="11293" name="Group 83"/>
              <p:cNvGrpSpPr>
                <a:grpSpLocks/>
              </p:cNvGrpSpPr>
              <p:nvPr/>
            </p:nvGrpSpPr>
            <p:grpSpPr bwMode="auto">
              <a:xfrm>
                <a:off x="899592" y="4940987"/>
                <a:ext cx="1944216" cy="1296415"/>
                <a:chOff x="5652120" y="4940987"/>
                <a:chExt cx="1944216" cy="1296415"/>
              </a:xfrm>
            </p:grpSpPr>
            <p:sp>
              <p:nvSpPr>
                <p:cNvPr id="85" name="Rounded Rectangle 84"/>
                <p:cNvSpPr/>
                <p:nvPr/>
              </p:nvSpPr>
              <p:spPr>
                <a:xfrm>
                  <a:off x="5652120" y="4940987"/>
                  <a:ext cx="1873302" cy="129641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a:p>
                  <a:pPr algn="ctr" fontAlgn="auto">
                    <a:spcBef>
                      <a:spcPts val="0"/>
                    </a:spcBef>
                    <a:spcAft>
                      <a:spcPts val="0"/>
                    </a:spcAft>
                    <a:defRPr/>
                  </a:pPr>
                  <a:endParaRPr lang="en-IN" dirty="0"/>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a:p>
                  <a:pPr fontAlgn="auto">
                    <a:spcBef>
                      <a:spcPts val="0"/>
                    </a:spcBef>
                    <a:spcAft>
                      <a:spcPts val="0"/>
                    </a:spcAft>
                    <a:buFont typeface="Arial" pitchFamily="34" charset="0"/>
                    <a:buChar char="•"/>
                    <a:defRPr/>
                  </a:pPr>
                  <a:endParaRPr lang="en-IN" dirty="0">
                    <a:solidFill>
                      <a:srgbClr val="0070C0"/>
                    </a:solidFill>
                  </a:endParaRPr>
                </a:p>
              </p:txBody>
            </p:sp>
            <p:sp>
              <p:nvSpPr>
                <p:cNvPr id="11300" name="TextBox 57"/>
                <p:cNvSpPr txBox="1">
                  <a:spLocks noChangeArrowheads="1"/>
                </p:cNvSpPr>
                <p:nvPr/>
              </p:nvSpPr>
              <p:spPr bwMode="auto">
                <a:xfrm>
                  <a:off x="6156176" y="4941167"/>
                  <a:ext cx="1440160" cy="1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9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Team</a:t>
                  </a:r>
                  <a:endParaRPr lang="en-IN" sz="9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87" name="Straight Connector 86"/>
                <p:cNvCxnSpPr/>
                <p:nvPr/>
              </p:nvCxnSpPr>
              <p:spPr>
                <a:xfrm>
                  <a:off x="5652120" y="5546034"/>
                  <a:ext cx="187330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94" name="Group 92"/>
              <p:cNvGrpSpPr>
                <a:grpSpLocks/>
              </p:cNvGrpSpPr>
              <p:nvPr/>
            </p:nvGrpSpPr>
            <p:grpSpPr bwMode="auto">
              <a:xfrm>
                <a:off x="1033674" y="4979295"/>
                <a:ext cx="488268" cy="379293"/>
                <a:chOff x="3041885" y="4379033"/>
                <a:chExt cx="882099" cy="650217"/>
              </a:xfrm>
            </p:grpSpPr>
            <p:pic>
              <p:nvPicPr>
                <p:cNvPr id="11295" name="Picture 28" descr="C:\Users\SOUL14\Desktop\Gaurav\image\clipart\NCT.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3203848" y="4437112"/>
                  <a:ext cx="277993"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28" descr="C:\Users\SOUL14\Desktop\Gaurav\image\clipart\NCT.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19872" y="4653136"/>
                  <a:ext cx="290404" cy="37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12" descr="C:\Users\SOUL14\Desktop\Gaurav\image\clipart\NAA.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1885" y="4509766"/>
                  <a:ext cx="27651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12" descr="C:\Users\SOUL14\Desktop\Gaurav\image\clipart\NAA.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7474" y="4379033"/>
                  <a:ext cx="27651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292" name="Picture 8" descr="C:\Users\Abhishek\Desktop\pub_default.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86930" y="5148436"/>
              <a:ext cx="17131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44"/>
          <p:cNvGrpSpPr>
            <a:grpSpLocks/>
          </p:cNvGrpSpPr>
          <p:nvPr/>
        </p:nvGrpSpPr>
        <p:grpSpPr bwMode="auto">
          <a:xfrm>
            <a:off x="6137382" y="2439304"/>
            <a:ext cx="1296590" cy="994172"/>
            <a:chOff x="5773067" y="4511036"/>
            <a:chExt cx="1823269" cy="1874064"/>
          </a:xfrm>
        </p:grpSpPr>
        <p:pic>
          <p:nvPicPr>
            <p:cNvPr id="11287" name="Picture 7" descr="C:\Users\Abhishek\Pictures\virtual-classroom.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6136" y="4511036"/>
              <a:ext cx="1800200" cy="187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8" descr="C:\Users\Abhishek\Desktop\pub_default.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73067" y="5085184"/>
              <a:ext cx="88716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4860374"/>
      </p:ext>
    </p:extLst>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ox(in)">
                                      <p:cBhvr>
                                        <p:cTn id="12" dur="500"/>
                                        <p:tgtEl>
                                          <p:spTgt spid="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checkerboard(across)">
                                      <p:cBhvr>
                                        <p:cTn id="22" dur="500"/>
                                        <p:tgtEl>
                                          <p:spTgt spid="8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checkerboard(across)">
                                      <p:cBhvr>
                                        <p:cTn id="25" dur="500"/>
                                        <p:tgtEl>
                                          <p:spTgt spid="86"/>
                                        </p:tgtEl>
                                      </p:cBhvr>
                                    </p:animEffect>
                                  </p:childTnLst>
                                </p:cTn>
                              </p:par>
                              <p:par>
                                <p:cTn id="26" presetID="5"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par>
                                <p:cTn id="45" presetID="5" presetClass="entr" presetSubtype="1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heckerboard(across)">
                                      <p:cBhvr>
                                        <p:cTn id="47" dur="500"/>
                                        <p:tgtEl>
                                          <p:spTgt spid="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38"/>
                                        </p:tgtEl>
                                        <p:attrNameLst>
                                          <p:attrName>style.visibility</p:attrName>
                                        </p:attrNameLst>
                                      </p:cBhvr>
                                      <p:to>
                                        <p:strVal val="visible"/>
                                      </p:to>
                                    </p:set>
                                    <p:animEffect transition="in" filter="blinds(horizontal)">
                                      <p:cBhvr>
                                        <p:cTn id="52" dur="500"/>
                                        <p:tgtEl>
                                          <p:spTgt spid="13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blinds(horizontal)">
                                      <p:cBhvr>
                                        <p:cTn id="55" dur="500"/>
                                        <p:tgtEl>
                                          <p:spTgt spid="14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39"/>
                                        </p:tgtEl>
                                        <p:attrNameLst>
                                          <p:attrName>style.visibility</p:attrName>
                                        </p:attrNameLst>
                                      </p:cBhvr>
                                      <p:to>
                                        <p:strVal val="visible"/>
                                      </p:to>
                                    </p:set>
                                    <p:animEffect transition="in" filter="blinds(horizontal)">
                                      <p:cBhvr>
                                        <p:cTn id="58"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79" grpId="0" animBg="1"/>
      <p:bldP spid="84" grpId="0" animBg="1"/>
      <p:bldP spid="139" grpId="0" animBg="1"/>
      <p:bldP spid="1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8529891"/>
              </p:ext>
            </p:extLst>
          </p:nvPr>
        </p:nvGraphicFramePr>
        <p:xfrm>
          <a:off x="515406" y="1486183"/>
          <a:ext cx="8398863" cy="3271820"/>
        </p:xfrm>
        <a:graphic>
          <a:graphicData uri="http://schemas.openxmlformats.org/drawingml/2006/table">
            <a:tbl>
              <a:tblPr firstRow="1" bandRow="1">
                <a:tableStyleId>{E8034E78-7F5D-4C2E-B375-FC64B27BC917}</a:tableStyleId>
              </a:tblPr>
              <a:tblGrid>
                <a:gridCol w="5571523"/>
                <a:gridCol w="2827340"/>
              </a:tblGrid>
              <a:tr h="327099">
                <a:tc>
                  <a:txBody>
                    <a:bodyPr/>
                    <a:lstStyle/>
                    <a:p>
                      <a:pPr algn="l" fontAlgn="b">
                        <a:lnSpc>
                          <a:spcPct val="100000"/>
                        </a:lnSpc>
                      </a:pPr>
                      <a:r>
                        <a:rPr lang="en-IN" sz="2100" b="1" i="0" u="none" strike="noStrike" dirty="0" smtClean="0">
                          <a:solidFill>
                            <a:srgbClr val="000000"/>
                          </a:solidFill>
                          <a:effectLst/>
                          <a:latin typeface="Arial" panose="020B0604020202020204" pitchFamily="34" charset="0"/>
                        </a:rPr>
                        <a:t>Subject</a:t>
                      </a:r>
                      <a:r>
                        <a:rPr lang="en-IN" sz="2100" b="1" i="0" u="none" strike="noStrike" baseline="0" dirty="0" smtClean="0">
                          <a:solidFill>
                            <a:srgbClr val="000000"/>
                          </a:solidFill>
                          <a:effectLst/>
                          <a:latin typeface="Arial" panose="020B0604020202020204" pitchFamily="34" charset="0"/>
                        </a:rPr>
                        <a:t> Name</a:t>
                      </a:r>
                      <a:endParaRPr lang="en-IN" sz="2100" b="1" i="0" u="none" strike="noStrike" dirty="0">
                        <a:solidFill>
                          <a:srgbClr val="000000"/>
                        </a:solidFill>
                        <a:effectLst/>
                        <a:latin typeface="Arial" panose="020B0604020202020204" pitchFamily="34" charset="0"/>
                      </a:endParaRPr>
                    </a:p>
                  </a:txBody>
                  <a:tcPr marL="7142" marR="7142" marT="7142" marB="0" anchor="ctr">
                    <a:solidFill>
                      <a:srgbClr val="F5C24C"/>
                    </a:solidFill>
                  </a:tcPr>
                </a:tc>
                <a:tc>
                  <a:txBody>
                    <a:bodyPr/>
                    <a:lstStyle/>
                    <a:p>
                      <a:pPr algn="l" fontAlgn="b">
                        <a:lnSpc>
                          <a:spcPct val="100000"/>
                        </a:lnSpc>
                      </a:pPr>
                      <a:r>
                        <a:rPr lang="en-IN" sz="2100" b="1" i="0" u="none" strike="noStrike" dirty="0" smtClean="0">
                          <a:solidFill>
                            <a:srgbClr val="000000"/>
                          </a:solidFill>
                          <a:effectLst/>
                          <a:latin typeface="Arial" panose="020B0604020202020204" pitchFamily="34" charset="0"/>
                        </a:rPr>
                        <a:t> Modules</a:t>
                      </a:r>
                      <a:r>
                        <a:rPr lang="en-IN" sz="2100" b="1" i="0" u="none" strike="noStrike" baseline="0" dirty="0" smtClean="0">
                          <a:solidFill>
                            <a:srgbClr val="000000"/>
                          </a:solidFill>
                          <a:effectLst/>
                          <a:latin typeface="Arial" panose="020B0604020202020204" pitchFamily="34" charset="0"/>
                        </a:rPr>
                        <a:t> Identified</a:t>
                      </a:r>
                      <a:endParaRPr lang="en-IN" sz="2100" b="1" i="0" u="none" strike="noStrike" dirty="0">
                        <a:solidFill>
                          <a:srgbClr val="000000"/>
                        </a:solidFill>
                        <a:effectLst/>
                        <a:latin typeface="Arial" panose="020B0604020202020204" pitchFamily="34" charset="0"/>
                      </a:endParaRPr>
                    </a:p>
                  </a:txBody>
                  <a:tcPr marL="7142" marR="7142" marT="7142" marB="0" anchor="ctr">
                    <a:solidFill>
                      <a:srgbClr val="F5C24C"/>
                    </a:solidFill>
                  </a:tcPr>
                </a:tc>
              </a:tr>
              <a:tr h="327099">
                <a:tc>
                  <a:txBody>
                    <a:bodyPr/>
                    <a:lstStyle/>
                    <a:p>
                      <a:pPr algn="l" fontAlgn="t"/>
                      <a:r>
                        <a:rPr lang="en-IN" sz="2100" b="0" i="0" u="none" strike="noStrike" dirty="0" smtClean="0">
                          <a:solidFill>
                            <a:srgbClr val="000000"/>
                          </a:solidFill>
                          <a:effectLst/>
                          <a:latin typeface="Arial" panose="020B0604020202020204" pitchFamily="34" charset="0"/>
                        </a:rPr>
                        <a:t>Library and Information</a:t>
                      </a:r>
                      <a:r>
                        <a:rPr lang="en-IN" sz="2100" b="0" i="0" u="none" strike="noStrike" baseline="0" dirty="0" smtClean="0">
                          <a:solidFill>
                            <a:srgbClr val="000000"/>
                          </a:solidFill>
                          <a:effectLst/>
                          <a:latin typeface="Arial" panose="020B0604020202020204" pitchFamily="34" charset="0"/>
                        </a:rPr>
                        <a:t> Science</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475</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r>
              <a:tr h="327099">
                <a:tc>
                  <a:txBody>
                    <a:bodyPr/>
                    <a:lstStyle/>
                    <a:p>
                      <a:pPr algn="l" fontAlgn="t"/>
                      <a:r>
                        <a:rPr lang="en-IN" sz="2100" b="0" i="0" u="none" strike="noStrike" dirty="0" smtClean="0">
                          <a:solidFill>
                            <a:srgbClr val="000000"/>
                          </a:solidFill>
                          <a:effectLst/>
                          <a:latin typeface="Arial" panose="020B0604020202020204" pitchFamily="34" charset="0"/>
                        </a:rPr>
                        <a:t>Mass</a:t>
                      </a:r>
                      <a:r>
                        <a:rPr lang="en-IN" sz="2100" b="0" i="0" u="none" strike="noStrike" baseline="0" dirty="0" smtClean="0">
                          <a:solidFill>
                            <a:srgbClr val="000000"/>
                          </a:solidFill>
                          <a:effectLst/>
                          <a:latin typeface="Arial" panose="020B0604020202020204" pitchFamily="34" charset="0"/>
                        </a:rPr>
                        <a:t> Communication and Journalism</a:t>
                      </a:r>
                      <a:endParaRPr lang="en-IN" sz="2100" b="0" i="0" u="none" strike="noStrike" dirty="0">
                        <a:solidFill>
                          <a:srgbClr val="000000"/>
                        </a:solidFill>
                        <a:effectLst/>
                        <a:latin typeface="Arial" panose="020B0604020202020204" pitchFamily="34" charset="0"/>
                      </a:endParaRPr>
                    </a:p>
                  </a:txBody>
                  <a:tcPr marL="7142" marR="7142" marT="7142" marB="0"/>
                </a:tc>
                <a:tc>
                  <a:txBody>
                    <a:bodyPr/>
                    <a:lstStyle/>
                    <a:p>
                      <a:pPr algn="l" fontAlgn="t"/>
                      <a:r>
                        <a:rPr lang="en-IN" sz="2100" b="0" i="0" u="none" strike="noStrike" dirty="0" smtClean="0">
                          <a:solidFill>
                            <a:srgbClr val="000000"/>
                          </a:solidFill>
                          <a:effectLst/>
                          <a:latin typeface="Arial" panose="020B0604020202020204" pitchFamily="34" charset="0"/>
                        </a:rPr>
                        <a:t>440</a:t>
                      </a:r>
                      <a:endParaRPr lang="en-IN" sz="2100" b="0" i="0" u="none" strike="noStrike" dirty="0">
                        <a:solidFill>
                          <a:srgbClr val="000000"/>
                        </a:solidFill>
                        <a:effectLst/>
                        <a:latin typeface="Arial" panose="020B0604020202020204" pitchFamily="34" charset="0"/>
                      </a:endParaRPr>
                    </a:p>
                  </a:txBody>
                  <a:tcPr marL="7142" marR="7142" marT="7142" marB="0"/>
                </a:tc>
              </a:tr>
              <a:tr h="327099">
                <a:tc>
                  <a:txBody>
                    <a:bodyPr/>
                    <a:lstStyle/>
                    <a:p>
                      <a:pPr algn="l" fontAlgn="t"/>
                      <a:r>
                        <a:rPr lang="en-IN" sz="2100" b="0" i="0" u="none" strike="noStrike" dirty="0" smtClean="0">
                          <a:solidFill>
                            <a:srgbClr val="000000"/>
                          </a:solidFill>
                          <a:effectLst/>
                          <a:latin typeface="Arial" panose="020B0604020202020204" pitchFamily="34" charset="0"/>
                        </a:rPr>
                        <a:t>Social</a:t>
                      </a:r>
                      <a:r>
                        <a:rPr lang="en-IN" sz="2100" b="0" i="0" u="none" strike="noStrike" baseline="0" dirty="0" smtClean="0">
                          <a:solidFill>
                            <a:srgbClr val="000000"/>
                          </a:solidFill>
                          <a:effectLst/>
                          <a:latin typeface="Arial" panose="020B0604020202020204" pitchFamily="34" charset="0"/>
                        </a:rPr>
                        <a:t> work Education</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460</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r>
              <a:tr h="327099">
                <a:tc>
                  <a:txBody>
                    <a:bodyPr/>
                    <a:lstStyle/>
                    <a:p>
                      <a:pPr algn="l" fontAlgn="t"/>
                      <a:r>
                        <a:rPr lang="en-IN" sz="2100" b="0" i="0" u="none" strike="noStrike" dirty="0" smtClean="0">
                          <a:solidFill>
                            <a:srgbClr val="000000"/>
                          </a:solidFill>
                          <a:effectLst/>
                          <a:latin typeface="Arial" panose="020B0604020202020204" pitchFamily="34" charset="0"/>
                        </a:rPr>
                        <a:t>Computer</a:t>
                      </a:r>
                      <a:r>
                        <a:rPr lang="en-IN" sz="2100" b="0" i="0" u="none" strike="noStrike" baseline="0" dirty="0" smtClean="0">
                          <a:solidFill>
                            <a:srgbClr val="000000"/>
                          </a:solidFill>
                          <a:effectLst/>
                          <a:latin typeface="Arial" panose="020B0604020202020204" pitchFamily="34" charset="0"/>
                        </a:rPr>
                        <a:t> Science</a:t>
                      </a:r>
                      <a:endParaRPr lang="en-IN" sz="2100" b="0" i="0" u="none" strike="noStrike" dirty="0">
                        <a:solidFill>
                          <a:srgbClr val="000000"/>
                        </a:solidFill>
                        <a:effectLst/>
                        <a:latin typeface="Arial" panose="020B0604020202020204" pitchFamily="34" charset="0"/>
                      </a:endParaRPr>
                    </a:p>
                  </a:txBody>
                  <a:tcPr marL="7142" marR="7142" marT="7142" marB="0"/>
                </a:tc>
                <a:tc>
                  <a:txBody>
                    <a:bodyPr/>
                    <a:lstStyle/>
                    <a:p>
                      <a:pPr algn="l" fontAlgn="t"/>
                      <a:r>
                        <a:rPr lang="en-IN" sz="2100" b="0" i="0" u="none" strike="noStrike" dirty="0" smtClean="0">
                          <a:solidFill>
                            <a:srgbClr val="000000"/>
                          </a:solidFill>
                          <a:effectLst/>
                          <a:latin typeface="Arial" panose="020B0604020202020204" pitchFamily="34" charset="0"/>
                        </a:rPr>
                        <a:t>430</a:t>
                      </a:r>
                      <a:endParaRPr lang="en-IN" sz="2100" b="0" i="0" u="none" strike="noStrike" dirty="0">
                        <a:solidFill>
                          <a:srgbClr val="000000"/>
                        </a:solidFill>
                        <a:effectLst/>
                        <a:latin typeface="Arial" panose="020B0604020202020204" pitchFamily="34" charset="0"/>
                      </a:endParaRPr>
                    </a:p>
                  </a:txBody>
                  <a:tcPr marL="7142" marR="7142" marT="7142" marB="0"/>
                </a:tc>
              </a:tr>
              <a:tr h="327099">
                <a:tc>
                  <a:txBody>
                    <a:bodyPr/>
                    <a:lstStyle/>
                    <a:p>
                      <a:pPr algn="l" fontAlgn="t"/>
                      <a:r>
                        <a:rPr lang="en-IN" sz="2100" b="0" i="0" u="none" strike="noStrike" dirty="0" smtClean="0">
                          <a:solidFill>
                            <a:srgbClr val="000000"/>
                          </a:solidFill>
                          <a:effectLst/>
                          <a:latin typeface="Arial" panose="020B0604020202020204" pitchFamily="34" charset="0"/>
                        </a:rPr>
                        <a:t>Sociology</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450</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r>
              <a:tr h="327099">
                <a:tc>
                  <a:txBody>
                    <a:bodyPr/>
                    <a:lstStyle/>
                    <a:p>
                      <a:pPr algn="l" fontAlgn="t"/>
                      <a:r>
                        <a:rPr lang="en-IN" sz="2100" b="0" i="0" u="none" strike="noStrike" dirty="0" smtClean="0">
                          <a:solidFill>
                            <a:srgbClr val="000000"/>
                          </a:solidFill>
                          <a:effectLst/>
                          <a:latin typeface="Arial" panose="020B0604020202020204" pitchFamily="34" charset="0"/>
                        </a:rPr>
                        <a:t>Adult Education</a:t>
                      </a:r>
                      <a:endParaRPr lang="en-IN" sz="2100" b="0" i="0" u="none" strike="noStrike" dirty="0">
                        <a:solidFill>
                          <a:srgbClr val="000000"/>
                        </a:solidFill>
                        <a:effectLst/>
                        <a:latin typeface="Arial" panose="020B0604020202020204" pitchFamily="34" charset="0"/>
                      </a:endParaRPr>
                    </a:p>
                  </a:txBody>
                  <a:tcPr marL="7142" marR="7142" marT="7142" marB="0">
                    <a:solidFill>
                      <a:schemeClr val="bg1">
                        <a:lumMod val="85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480</a:t>
                      </a:r>
                      <a:endParaRPr lang="en-IN" sz="2100" b="0" i="0" u="none" strike="noStrike" dirty="0">
                        <a:solidFill>
                          <a:srgbClr val="000000"/>
                        </a:solidFill>
                        <a:effectLst/>
                        <a:latin typeface="Arial" panose="020B0604020202020204" pitchFamily="34" charset="0"/>
                      </a:endParaRPr>
                    </a:p>
                  </a:txBody>
                  <a:tcPr marL="7142" marR="7142" marT="7142" marB="0">
                    <a:solidFill>
                      <a:schemeClr val="bg1">
                        <a:lumMod val="85000"/>
                      </a:schemeClr>
                    </a:solidFill>
                  </a:tcPr>
                </a:tc>
              </a:tr>
              <a:tr h="327099">
                <a:tc>
                  <a:txBody>
                    <a:bodyPr/>
                    <a:lstStyle/>
                    <a:p>
                      <a:pPr algn="l" fontAlgn="t"/>
                      <a:r>
                        <a:rPr lang="en-IN" sz="2100" b="0" i="0" u="none" strike="noStrike" dirty="0" smtClean="0">
                          <a:solidFill>
                            <a:srgbClr val="000000"/>
                          </a:solidFill>
                          <a:effectLst/>
                          <a:latin typeface="Arial" panose="020B0604020202020204" pitchFamily="34" charset="0"/>
                        </a:rPr>
                        <a:t>Population</a:t>
                      </a:r>
                      <a:r>
                        <a:rPr lang="en-IN" sz="2100" b="0" i="0" u="none" strike="noStrike" baseline="0" dirty="0" smtClean="0">
                          <a:solidFill>
                            <a:srgbClr val="000000"/>
                          </a:solidFill>
                          <a:effectLst/>
                          <a:latin typeface="Arial" panose="020B0604020202020204" pitchFamily="34" charset="0"/>
                        </a:rPr>
                        <a:t> Studies</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410</a:t>
                      </a:r>
                      <a:endParaRPr lang="en-IN" sz="2100" b="0" i="0" u="none" strike="noStrike" dirty="0">
                        <a:solidFill>
                          <a:srgbClr val="000000"/>
                        </a:solidFill>
                        <a:effectLst/>
                        <a:latin typeface="Arial" panose="020B0604020202020204" pitchFamily="34" charset="0"/>
                      </a:endParaRPr>
                    </a:p>
                  </a:txBody>
                  <a:tcPr marL="7142" marR="7142" marT="7142" marB="0">
                    <a:solidFill>
                      <a:schemeClr val="tx1">
                        <a:lumMod val="50000"/>
                        <a:lumOff val="50000"/>
                      </a:schemeClr>
                    </a:solidFill>
                  </a:tcPr>
                </a:tc>
              </a:tr>
              <a:tr h="327099">
                <a:tc>
                  <a:txBody>
                    <a:bodyPr/>
                    <a:lstStyle/>
                    <a:p>
                      <a:pPr algn="l" fontAlgn="t"/>
                      <a:r>
                        <a:rPr lang="en-IN" sz="2100" b="0" i="0" u="none" strike="noStrike" dirty="0" smtClean="0">
                          <a:solidFill>
                            <a:srgbClr val="000000"/>
                          </a:solidFill>
                          <a:effectLst/>
                          <a:latin typeface="Arial" panose="020B0604020202020204" pitchFamily="34" charset="0"/>
                        </a:rPr>
                        <a:t>Human Rights and Duties</a:t>
                      </a:r>
                      <a:endParaRPr lang="en-IN" sz="2100" b="0" i="0" u="none" strike="noStrike" dirty="0">
                        <a:solidFill>
                          <a:srgbClr val="000000"/>
                        </a:solidFill>
                        <a:effectLst/>
                        <a:latin typeface="Arial" panose="020B0604020202020204" pitchFamily="34" charset="0"/>
                      </a:endParaRPr>
                    </a:p>
                  </a:txBody>
                  <a:tcPr marL="7142" marR="7142" marT="7142" marB="0">
                    <a:solidFill>
                      <a:schemeClr val="bg1">
                        <a:lumMod val="85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475</a:t>
                      </a:r>
                      <a:endParaRPr lang="en-IN" sz="2100" b="0" i="0" u="none" strike="noStrike" dirty="0">
                        <a:solidFill>
                          <a:srgbClr val="000000"/>
                        </a:solidFill>
                        <a:effectLst/>
                        <a:latin typeface="Arial" panose="020B0604020202020204" pitchFamily="34" charset="0"/>
                      </a:endParaRPr>
                    </a:p>
                  </a:txBody>
                  <a:tcPr marL="7142" marR="7142" marT="7142" marB="0">
                    <a:solidFill>
                      <a:schemeClr val="bg1">
                        <a:lumMod val="85000"/>
                      </a:schemeClr>
                    </a:solidFill>
                  </a:tcPr>
                </a:tc>
              </a:tr>
              <a:tr h="327099">
                <a:tc>
                  <a:txBody>
                    <a:bodyPr/>
                    <a:lstStyle/>
                    <a:p>
                      <a:pPr algn="l" fontAlgn="t"/>
                      <a:r>
                        <a:rPr lang="en-IN" sz="2100" b="0" i="0" u="none" strike="noStrike" dirty="0" smtClean="0">
                          <a:solidFill>
                            <a:srgbClr val="000000"/>
                          </a:solidFill>
                          <a:effectLst/>
                          <a:latin typeface="Arial" panose="020B0604020202020204" pitchFamily="34" charset="0"/>
                        </a:rPr>
                        <a:t>Information Technology</a:t>
                      </a:r>
                      <a:endParaRPr lang="en-IN" sz="2100" b="0" i="0" u="none" strike="noStrike" dirty="0">
                        <a:solidFill>
                          <a:srgbClr val="000000"/>
                        </a:solidFill>
                        <a:effectLst/>
                        <a:latin typeface="Arial" panose="020B0604020202020204" pitchFamily="34" charset="0"/>
                      </a:endParaRPr>
                    </a:p>
                  </a:txBody>
                  <a:tcPr marL="7142" marR="7142" marT="7142" marB="0">
                    <a:solidFill>
                      <a:schemeClr val="bg1">
                        <a:lumMod val="85000"/>
                      </a:schemeClr>
                    </a:solidFill>
                  </a:tcPr>
                </a:tc>
                <a:tc>
                  <a:txBody>
                    <a:bodyPr/>
                    <a:lstStyle/>
                    <a:p>
                      <a:pPr algn="l" fontAlgn="t"/>
                      <a:r>
                        <a:rPr lang="en-IN" sz="2100" b="0" i="0" u="none" strike="noStrike" dirty="0" smtClean="0">
                          <a:solidFill>
                            <a:srgbClr val="000000"/>
                          </a:solidFill>
                          <a:effectLst/>
                          <a:latin typeface="Arial" panose="020B0604020202020204" pitchFamily="34" charset="0"/>
                        </a:rPr>
                        <a:t>475</a:t>
                      </a:r>
                      <a:endParaRPr lang="en-IN" sz="2100" b="0" i="0" u="none" strike="noStrike" dirty="0">
                        <a:solidFill>
                          <a:srgbClr val="000000"/>
                        </a:solidFill>
                        <a:effectLst/>
                        <a:latin typeface="Arial" panose="020B0604020202020204" pitchFamily="34" charset="0"/>
                      </a:endParaRPr>
                    </a:p>
                  </a:txBody>
                  <a:tcPr marL="7142" marR="7142" marT="7142" marB="0">
                    <a:solidFill>
                      <a:schemeClr val="bg1">
                        <a:lumMod val="85000"/>
                      </a:schemeClr>
                    </a:solidFill>
                  </a:tcPr>
                </a:tc>
              </a:tr>
            </a:tbl>
          </a:graphicData>
        </a:graphic>
      </p:graphicFrame>
      <p:sp>
        <p:nvSpPr>
          <p:cNvPr id="5" name="Text Placeholder 2"/>
          <p:cNvSpPr>
            <a:spLocks noGrp="1"/>
          </p:cNvSpPr>
          <p:nvPr>
            <p:ph type="body" sz="quarter" idx="10"/>
          </p:nvPr>
        </p:nvSpPr>
        <p:spPr>
          <a:xfrm>
            <a:off x="1" y="236352"/>
            <a:ext cx="8457188" cy="685621"/>
          </a:xfrm>
        </p:spPr>
        <p:txBody>
          <a:bodyPr/>
          <a:lstStyle/>
          <a:p>
            <a:r>
              <a:rPr lang="en-US" sz="2699" dirty="0">
                <a:latin typeface="Gobold"/>
              </a:rPr>
              <a:t>List of Subject Related to Media and Information Literacy under E-PGP</a:t>
            </a:r>
            <a:endParaRPr lang="ms-MY" sz="2699" dirty="0">
              <a:latin typeface="Gobold"/>
            </a:endParaRPr>
          </a:p>
        </p:txBody>
      </p:sp>
    </p:spTree>
    <p:extLst>
      <p:ext uri="{BB962C8B-B14F-4D97-AF65-F5344CB8AC3E}">
        <p14:creationId xmlns:p14="http://schemas.microsoft.com/office/powerpoint/2010/main" val="1767866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397250"/>
            <a:ext cx="9144000" cy="276225"/>
          </a:xfrm>
          <a:prstGeom prst="rect">
            <a:avLst/>
          </a:prstGeom>
          <a:solidFill>
            <a:srgbClr val="D149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p:cNvSpPr/>
          <p:nvPr/>
        </p:nvSpPr>
        <p:spPr>
          <a:xfrm>
            <a:off x="0" y="1708150"/>
            <a:ext cx="9144000" cy="18732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4"/>
          <p:cNvGrpSpPr>
            <a:grpSpLocks/>
          </p:cNvGrpSpPr>
          <p:nvPr/>
        </p:nvGrpSpPr>
        <p:grpSpPr bwMode="auto">
          <a:xfrm>
            <a:off x="2439988" y="2449513"/>
            <a:ext cx="2146300" cy="969962"/>
            <a:chOff x="1471568" y="4465791"/>
            <a:chExt cx="2146060" cy="1290240"/>
          </a:xfrm>
        </p:grpSpPr>
        <p:sp>
          <p:nvSpPr>
            <p:cNvPr id="21510" name="Subtitle 2"/>
            <p:cNvSpPr txBox="1">
              <a:spLocks/>
            </p:cNvSpPr>
            <p:nvPr/>
          </p:nvSpPr>
          <p:spPr bwMode="auto">
            <a:xfrm>
              <a:off x="1712946" y="4724440"/>
              <a:ext cx="1904682" cy="57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sz="900" b="1">
                <a:solidFill>
                  <a:schemeClr val="bg1"/>
                </a:solidFill>
              </a:endParaRPr>
            </a:p>
            <a:p>
              <a:pPr eaLnBrk="1" hangingPunct="1">
                <a:buFont typeface="Arial" panose="020B0604020202020204" pitchFamily="34" charset="0"/>
                <a:buNone/>
              </a:pPr>
              <a:r>
                <a:rPr lang="en-US" sz="900" b="1">
                  <a:solidFill>
                    <a:schemeClr val="bg1"/>
                  </a:solidFill>
                </a:rPr>
                <a:t>director@inflibnet.ac.in</a:t>
              </a:r>
              <a:endParaRPr lang="en-US" sz="900">
                <a:solidFill>
                  <a:schemeClr val="bg1"/>
                </a:solidFill>
              </a:endParaRPr>
            </a:p>
          </p:txBody>
        </p:sp>
        <p:pic>
          <p:nvPicPr>
            <p:cNvPr id="21511" name="Picture 2"/>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581425" y="5068021"/>
              <a:ext cx="115255" cy="8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471568" y="4465791"/>
              <a:ext cx="1557163" cy="1290240"/>
            </a:xfrm>
            <a:prstGeom prst="rect">
              <a:avLst/>
            </a:prstGeom>
          </p:spPr>
          <p:txBody>
            <a:bodyPr wrap="none">
              <a:spAutoFit/>
            </a:bodyPr>
            <a:lstStyle/>
            <a:p>
              <a:pPr eaLnBrk="1" fontAlgn="auto" hangingPunct="1">
                <a:spcBef>
                  <a:spcPts val="0"/>
                </a:spcBef>
                <a:spcAft>
                  <a:spcPts val="0"/>
                </a:spcAft>
                <a:defRPr/>
              </a:pPr>
              <a:r>
                <a:rPr lang="en-US" sz="1200" b="1" dirty="0" err="1">
                  <a:solidFill>
                    <a:schemeClr val="bg1"/>
                  </a:solidFill>
                  <a:latin typeface="Signika Negative" pitchFamily="2" charset="0"/>
                  <a:cs typeface="+mn-cs"/>
                </a:rPr>
                <a:t>Dr</a:t>
              </a:r>
              <a:r>
                <a:rPr lang="en-US" sz="1200" b="1" dirty="0">
                  <a:solidFill>
                    <a:schemeClr val="bg1"/>
                  </a:solidFill>
                  <a:latin typeface="Signika Negative" pitchFamily="2" charset="0"/>
                  <a:cs typeface="+mn-cs"/>
                </a:rPr>
                <a:t> </a:t>
              </a:r>
              <a:r>
                <a:rPr lang="en-US" sz="1200" b="1" dirty="0" err="1">
                  <a:solidFill>
                    <a:schemeClr val="bg1"/>
                  </a:solidFill>
                  <a:latin typeface="Signika Negative" pitchFamily="2" charset="0"/>
                  <a:cs typeface="+mn-cs"/>
                </a:rPr>
                <a:t>Jagdish</a:t>
              </a:r>
              <a:r>
                <a:rPr lang="en-US" sz="1200" b="1" dirty="0">
                  <a:solidFill>
                    <a:schemeClr val="bg1"/>
                  </a:solidFill>
                  <a:latin typeface="Signika Negative" pitchFamily="2" charset="0"/>
                  <a:cs typeface="+mn-cs"/>
                </a:rPr>
                <a:t> Arora</a:t>
              </a:r>
            </a:p>
            <a:p>
              <a:pPr eaLnBrk="1" fontAlgn="auto" hangingPunct="1">
                <a:spcBef>
                  <a:spcPts val="0"/>
                </a:spcBef>
                <a:spcAft>
                  <a:spcPts val="0"/>
                </a:spcAft>
                <a:defRPr/>
              </a:pPr>
              <a:r>
                <a:rPr lang="en-US" sz="900" b="1" dirty="0">
                  <a:solidFill>
                    <a:schemeClr val="bg1"/>
                  </a:solidFill>
                  <a:latin typeface="Signika Negative" pitchFamily="2" charset="0"/>
                  <a:cs typeface="+mn-cs"/>
                </a:rPr>
                <a:t>Directory, INFLIBNET Centre</a:t>
              </a:r>
            </a:p>
            <a:p>
              <a:pPr eaLnBrk="1" fontAlgn="auto" hangingPunct="1">
                <a:spcBef>
                  <a:spcPts val="0"/>
                </a:spcBef>
                <a:spcAft>
                  <a:spcPts val="0"/>
                </a:spcAft>
                <a:defRPr/>
              </a:pPr>
              <a:endParaRPr lang="en-US" sz="1200" b="1" dirty="0">
                <a:solidFill>
                  <a:schemeClr val="bg1"/>
                </a:solidFill>
                <a:latin typeface="Signika Negative" pitchFamily="2" charset="0"/>
                <a:cs typeface="+mn-cs"/>
              </a:endParaRPr>
            </a:p>
            <a:p>
              <a:pPr eaLnBrk="1" fontAlgn="auto" hangingPunct="1">
                <a:spcBef>
                  <a:spcPts val="0"/>
                </a:spcBef>
                <a:spcAft>
                  <a:spcPts val="0"/>
                </a:spcAft>
                <a:defRPr/>
              </a:pPr>
              <a:endParaRPr lang="en-US" sz="1200" b="1" dirty="0">
                <a:solidFill>
                  <a:schemeClr val="bg1"/>
                </a:solidFill>
                <a:latin typeface="Signika Negative" pitchFamily="2" charset="0"/>
                <a:cs typeface="+mn-cs"/>
              </a:endParaRPr>
            </a:p>
            <a:p>
              <a:pPr eaLnBrk="1" fontAlgn="auto" hangingPunct="1">
                <a:spcBef>
                  <a:spcPts val="0"/>
                </a:spcBef>
                <a:spcAft>
                  <a:spcPts val="0"/>
                </a:spcAft>
                <a:defRPr/>
              </a:pPr>
              <a:endParaRPr lang="en-US" sz="1200" b="1" dirty="0">
                <a:solidFill>
                  <a:schemeClr val="bg1"/>
                </a:solidFill>
                <a:latin typeface="Signika Negative" pitchFamily="2" charset="0"/>
                <a:cs typeface="+mn-cs"/>
              </a:endParaRPr>
            </a:p>
          </p:txBody>
        </p:sp>
      </p:grpSp>
      <p:sp>
        <p:nvSpPr>
          <p:cNvPr id="20" name="Subtitle 2"/>
          <p:cNvSpPr txBox="1">
            <a:spLocks/>
          </p:cNvSpPr>
          <p:nvPr/>
        </p:nvSpPr>
        <p:spPr>
          <a:xfrm>
            <a:off x="323850" y="561975"/>
            <a:ext cx="5546725" cy="4524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6000" b="1" spc="-150" dirty="0" smtClean="0">
                <a:solidFill>
                  <a:srgbClr val="D1493B"/>
                </a:solidFill>
                <a:latin typeface="Signika Negative" pitchFamily="2" charset="0"/>
                <a:ea typeface="Franchise" pitchFamily="49" charset="0"/>
              </a:rPr>
              <a:t>Thanks</a:t>
            </a:r>
            <a:endParaRPr lang="en-US" sz="6000" b="1" spc="-150" dirty="0" smtClean="0">
              <a:solidFill>
                <a:schemeClr val="tx1">
                  <a:lumMod val="65000"/>
                  <a:lumOff val="35000"/>
                </a:schemeClr>
              </a:solidFill>
              <a:latin typeface="Signika Negative" pitchFamily="2" charset="0"/>
              <a:ea typeface="Franchise" pitchFamily="49"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nodeType="afterGroup">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t/>
            </a:r>
            <a:br>
              <a:rPr lang="en-IN" sz="2800" dirty="0" smtClean="0"/>
            </a:br>
            <a:r>
              <a:rPr lang="en-IN" sz="2800" dirty="0" smtClean="0"/>
              <a:t>MIL </a:t>
            </a:r>
            <a:r>
              <a:rPr lang="en-IN" sz="2800" dirty="0"/>
              <a:t>Assessment Framework </a:t>
            </a:r>
            <a:r>
              <a:rPr lang="en-IN" dirty="0"/>
              <a:t/>
            </a:r>
            <a:br>
              <a:rPr lang="en-IN" dirty="0"/>
            </a:br>
            <a:endParaRPr lang="en-IN" dirty="0"/>
          </a:p>
        </p:txBody>
      </p:sp>
      <p:sp>
        <p:nvSpPr>
          <p:cNvPr id="3" name="Content Placeholder 2"/>
          <p:cNvSpPr>
            <a:spLocks noGrp="1"/>
          </p:cNvSpPr>
          <p:nvPr>
            <p:ph idx="1"/>
          </p:nvPr>
        </p:nvSpPr>
        <p:spPr/>
        <p:txBody>
          <a:bodyPr/>
          <a:lstStyle/>
          <a:p>
            <a:pPr marL="0" indent="0">
              <a:buNone/>
            </a:pPr>
            <a:r>
              <a:rPr lang="en-IN" sz="2800" dirty="0" smtClean="0"/>
              <a:t>UNESCO </a:t>
            </a:r>
            <a:r>
              <a:rPr lang="en-IN" sz="2800" dirty="0"/>
              <a:t>initiated the development of the MIL Assessment Framework with the aim of </a:t>
            </a:r>
            <a:r>
              <a:rPr lang="en-IN" sz="2800" dirty="0" smtClean="0"/>
              <a:t>providing, its </a:t>
            </a:r>
            <a:r>
              <a:rPr lang="en-IN" sz="2800" dirty="0"/>
              <a:t>Member States with </a:t>
            </a:r>
            <a:r>
              <a:rPr lang="en-IN" sz="2800" dirty="0" smtClean="0"/>
              <a:t>methodological </a:t>
            </a:r>
            <a:r>
              <a:rPr lang="en-IN" sz="2800" dirty="0"/>
              <a:t>guidelines and a set of tools to conduct their own </a:t>
            </a:r>
            <a:r>
              <a:rPr lang="en-IN" sz="2800" dirty="0" smtClean="0"/>
              <a:t>assessment </a:t>
            </a:r>
            <a:r>
              <a:rPr lang="en-IN" sz="2800" dirty="0"/>
              <a:t>of MIL at national, institutional and individual levels. </a:t>
            </a:r>
            <a:endParaRPr lang="en-IN" sz="2800" dirty="0" smtClean="0"/>
          </a:p>
          <a:p>
            <a:pPr marL="0" indent="0">
              <a:buNone/>
            </a:pPr>
            <a:r>
              <a:rPr lang="en-IN" sz="2000" dirty="0"/>
              <a:t>Structure of the MIL Assessment Framework: </a:t>
            </a:r>
          </a:p>
          <a:p>
            <a:pPr marL="685800" lvl="1">
              <a:buFont typeface="Wingdings" panose="05000000000000000000" pitchFamily="2" charset="2"/>
              <a:buChar char="ü"/>
            </a:pPr>
            <a:r>
              <a:rPr lang="en-IN" sz="1600" dirty="0" smtClean="0"/>
              <a:t>Tire One: MIL Country Readiness</a:t>
            </a:r>
          </a:p>
          <a:p>
            <a:pPr marL="685800" lvl="1">
              <a:buFont typeface="Wingdings" panose="05000000000000000000" pitchFamily="2" charset="2"/>
              <a:buChar char="ü"/>
            </a:pPr>
            <a:r>
              <a:rPr lang="en-IN" sz="1600" dirty="0" smtClean="0"/>
              <a:t>Tire Two: MIL Competencies</a:t>
            </a:r>
          </a:p>
        </p:txBody>
      </p:sp>
    </p:spTree>
    <p:extLst>
      <p:ext uri="{BB962C8B-B14F-4D97-AF65-F5344CB8AC3E}">
        <p14:creationId xmlns:p14="http://schemas.microsoft.com/office/powerpoint/2010/main" val="39983819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0599" b="12873"/>
          <a:stretch/>
        </p:blipFill>
        <p:spPr bwMode="auto">
          <a:xfrm>
            <a:off x="2339752" y="0"/>
            <a:ext cx="4184357" cy="509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6200000">
            <a:off x="-1994387" y="2239753"/>
            <a:ext cx="4903175" cy="369332"/>
          </a:xfrm>
          <a:prstGeom prst="rect">
            <a:avLst/>
          </a:prstGeom>
        </p:spPr>
        <p:txBody>
          <a:bodyPr wrap="square">
            <a:spAutoFit/>
          </a:bodyPr>
          <a:lstStyle/>
          <a:p>
            <a:r>
              <a:rPr lang="en-IN" dirty="0" smtClean="0"/>
              <a:t>Information flow and Media Consumption Habits</a:t>
            </a:r>
            <a:endParaRPr lang="en-IN" dirty="0"/>
          </a:p>
        </p:txBody>
      </p:sp>
      <p:pic>
        <p:nvPicPr>
          <p:cNvPr id="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19672" y="1203598"/>
            <a:ext cx="5905500" cy="3162300"/>
          </a:xfrm>
        </p:spPr>
      </p:pic>
      <p:sp>
        <p:nvSpPr>
          <p:cNvPr id="3" name="Oval 2"/>
          <p:cNvSpPr/>
          <p:nvPr/>
        </p:nvSpPr>
        <p:spPr>
          <a:xfrm>
            <a:off x="3419872" y="339502"/>
            <a:ext cx="144016"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Tree>
    <p:extLst>
      <p:ext uri="{BB962C8B-B14F-4D97-AF65-F5344CB8AC3E}">
        <p14:creationId xmlns:p14="http://schemas.microsoft.com/office/powerpoint/2010/main" val="1174514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t>Tire One: MIL Country </a:t>
            </a:r>
            <a:r>
              <a:rPr lang="en-IN" sz="2800" dirty="0" smtClean="0"/>
              <a:t>Readiness</a:t>
            </a:r>
            <a:endParaRPr lang="en-IN" sz="2800"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IN" dirty="0" smtClean="0"/>
              <a:t>Media </a:t>
            </a:r>
            <a:r>
              <a:rPr lang="en-IN" dirty="0"/>
              <a:t>and information in education</a:t>
            </a:r>
          </a:p>
          <a:p>
            <a:pPr>
              <a:buFont typeface="Wingdings" panose="05000000000000000000" pitchFamily="2" charset="2"/>
              <a:buChar char="ü"/>
            </a:pPr>
            <a:r>
              <a:rPr lang="en-IN" dirty="0" smtClean="0"/>
              <a:t>Media </a:t>
            </a:r>
            <a:r>
              <a:rPr lang="en-IN" dirty="0"/>
              <a:t>and information  </a:t>
            </a:r>
            <a:r>
              <a:rPr lang="en-IN" dirty="0" smtClean="0"/>
              <a:t>literacy policy</a:t>
            </a:r>
            <a:endParaRPr lang="en-IN" dirty="0"/>
          </a:p>
          <a:p>
            <a:pPr>
              <a:buFont typeface="Wingdings" panose="05000000000000000000" pitchFamily="2" charset="2"/>
              <a:buChar char="ü"/>
            </a:pPr>
            <a:r>
              <a:rPr lang="en-IN" dirty="0" smtClean="0"/>
              <a:t>Media </a:t>
            </a:r>
            <a:r>
              <a:rPr lang="en-IN" dirty="0"/>
              <a:t>and information </a:t>
            </a:r>
            <a:r>
              <a:rPr lang="en-IN" dirty="0" smtClean="0"/>
              <a:t>supply</a:t>
            </a:r>
            <a:endParaRPr lang="en-IN" dirty="0"/>
          </a:p>
          <a:p>
            <a:pPr>
              <a:buFont typeface="Wingdings" panose="05000000000000000000" pitchFamily="2" charset="2"/>
              <a:buChar char="ü"/>
            </a:pPr>
            <a:r>
              <a:rPr lang="en-IN" dirty="0" smtClean="0"/>
              <a:t>Media </a:t>
            </a:r>
            <a:r>
              <a:rPr lang="en-IN" dirty="0"/>
              <a:t>and information access and </a:t>
            </a:r>
            <a:r>
              <a:rPr lang="en-IN" dirty="0" smtClean="0"/>
              <a:t>use </a:t>
            </a:r>
            <a:endParaRPr lang="en-IN" dirty="0"/>
          </a:p>
          <a:p>
            <a:pPr>
              <a:buFont typeface="Wingdings" panose="05000000000000000000" pitchFamily="2" charset="2"/>
              <a:buChar char="ü"/>
            </a:pPr>
            <a:r>
              <a:rPr lang="en-IN" dirty="0" smtClean="0"/>
              <a:t>Civil  </a:t>
            </a:r>
            <a:r>
              <a:rPr lang="en-IN" dirty="0"/>
              <a:t>society</a:t>
            </a:r>
          </a:p>
          <a:p>
            <a:endParaRPr lang="en-IN" dirty="0"/>
          </a:p>
        </p:txBody>
      </p:sp>
    </p:spTree>
    <p:extLst>
      <p:ext uri="{BB962C8B-B14F-4D97-AF65-F5344CB8AC3E}">
        <p14:creationId xmlns:p14="http://schemas.microsoft.com/office/powerpoint/2010/main" val="33617660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Model Curriculum for MIL</a:t>
            </a:r>
            <a:endParaRPr lang="en-IN" dirty="0"/>
          </a:p>
        </p:txBody>
      </p:sp>
      <p:sp>
        <p:nvSpPr>
          <p:cNvPr id="5" name="Content Placeholder 4"/>
          <p:cNvSpPr>
            <a:spLocks noGrp="1"/>
          </p:cNvSpPr>
          <p:nvPr>
            <p:ph idx="1"/>
          </p:nvPr>
        </p:nvSpPr>
        <p:spPr/>
        <p:txBody>
          <a:bodyPr/>
          <a:lstStyle/>
          <a:p>
            <a:endParaRPr lang="en-IN"/>
          </a:p>
        </p:txBody>
      </p:sp>
    </p:spTree>
    <p:extLst>
      <p:ext uri="{BB962C8B-B14F-4D97-AF65-F5344CB8AC3E}">
        <p14:creationId xmlns:p14="http://schemas.microsoft.com/office/powerpoint/2010/main" val="4951770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697" t="46936" r="11189"/>
          <a:stretch/>
        </p:blipFill>
        <p:spPr>
          <a:xfrm>
            <a:off x="-252536" y="843559"/>
            <a:ext cx="4968552" cy="4179335"/>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671" t="21788" r="11309" b="26412"/>
          <a:stretch/>
        </p:blipFill>
        <p:spPr>
          <a:xfrm>
            <a:off x="3795328" y="807477"/>
            <a:ext cx="5616624" cy="4618115"/>
          </a:xfrm>
          <a:prstGeom prst="rect">
            <a:avLst/>
          </a:prstGeom>
        </p:spPr>
      </p:pic>
      <p:pic>
        <p:nvPicPr>
          <p:cNvPr id="6" name="Picture 2" descr="http://www.diplomaticourier.com/images/news-stories/GenY-Infographic.jpg"/>
          <p:cNvPicPr>
            <a:picLocks noChangeAspect="1" noChangeArrowheads="1"/>
          </p:cNvPicPr>
          <p:nvPr/>
        </p:nvPicPr>
        <p:blipFill rotWithShape="1">
          <a:blip r:embed="rId4">
            <a:extLst>
              <a:ext uri="{28A0092B-C50C-407E-A947-70E740481C1C}">
                <a14:useLocalDpi xmlns:a14="http://schemas.microsoft.com/office/drawing/2010/main" val="0"/>
              </a:ext>
            </a:extLst>
          </a:blip>
          <a:srcRect b="95072"/>
          <a:stretch/>
        </p:blipFill>
        <p:spPr bwMode="auto">
          <a:xfrm>
            <a:off x="457200" y="316024"/>
            <a:ext cx="8001000" cy="63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804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1.behance.net/rendition/modules/36310769/disp/645decb252b3faf03906226dc509739a.png"/>
          <p:cNvPicPr>
            <a:picLocks noChangeAspect="1" noChangeArrowheads="1"/>
          </p:cNvPicPr>
          <p:nvPr/>
        </p:nvPicPr>
        <p:blipFill rotWithShape="1">
          <a:blip r:embed="rId2">
            <a:extLst>
              <a:ext uri="{28A0092B-C50C-407E-A947-70E740481C1C}">
                <a14:useLocalDpi xmlns:a14="http://schemas.microsoft.com/office/drawing/2010/main" val="0"/>
              </a:ext>
            </a:extLst>
          </a:blip>
          <a:srcRect b="48008"/>
          <a:stretch/>
        </p:blipFill>
        <p:spPr bwMode="auto">
          <a:xfrm>
            <a:off x="1828800" y="635001"/>
            <a:ext cx="5486400" cy="427873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28800" y="18985"/>
            <a:ext cx="5486400" cy="5577101"/>
            <a:chOff x="7380312" y="3148409"/>
            <a:chExt cx="5486400" cy="5318423"/>
          </a:xfrm>
        </p:grpSpPr>
        <p:pic>
          <p:nvPicPr>
            <p:cNvPr id="5" name="Picture 2" descr="https://m1.behance.net/rendition/modules/36310769/disp/645decb252b3faf03906226dc509739a.png"/>
            <p:cNvPicPr>
              <a:picLocks noChangeAspect="1" noChangeArrowheads="1"/>
            </p:cNvPicPr>
            <p:nvPr/>
          </p:nvPicPr>
          <p:blipFill rotWithShape="1">
            <a:blip r:embed="rId2">
              <a:extLst>
                <a:ext uri="{28A0092B-C50C-407E-A947-70E740481C1C}">
                  <a14:useLocalDpi xmlns:a14="http://schemas.microsoft.com/office/drawing/2010/main" val="0"/>
                </a:ext>
              </a:extLst>
            </a:blip>
            <a:srcRect t="51117"/>
            <a:stretch/>
          </p:blipFill>
          <p:spPr bwMode="auto">
            <a:xfrm>
              <a:off x="7380312" y="4443958"/>
              <a:ext cx="5486400" cy="40228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1.behance.net/rendition/modules/36310769/disp/645decb252b3faf03906226dc509739a.png"/>
            <p:cNvPicPr>
              <a:picLocks noChangeAspect="1" noChangeArrowheads="1"/>
            </p:cNvPicPr>
            <p:nvPr/>
          </p:nvPicPr>
          <p:blipFill rotWithShape="1">
            <a:blip r:embed="rId2">
              <a:extLst>
                <a:ext uri="{28A0092B-C50C-407E-A947-70E740481C1C}">
                  <a14:useLocalDpi xmlns:a14="http://schemas.microsoft.com/office/drawing/2010/main" val="0"/>
                </a:ext>
              </a:extLst>
            </a:blip>
            <a:srcRect b="84257"/>
            <a:stretch/>
          </p:blipFill>
          <p:spPr bwMode="auto">
            <a:xfrm>
              <a:off x="7380312" y="3148409"/>
              <a:ext cx="5486400" cy="129554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1"/>
          <p:cNvSpPr txBox="1">
            <a:spLocks/>
          </p:cNvSpPr>
          <p:nvPr/>
        </p:nvSpPr>
        <p:spPr bwMode="auto">
          <a:xfrm rot="16200000">
            <a:off x="-2974645" y="2121745"/>
            <a:ext cx="720659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N" sz="3000" dirty="0"/>
              <a:t>Internet users around the World</a:t>
            </a:r>
          </a:p>
        </p:txBody>
      </p:sp>
    </p:spTree>
    <p:extLst>
      <p:ext uri="{BB962C8B-B14F-4D97-AF65-F5344CB8AC3E}">
        <p14:creationId xmlns:p14="http://schemas.microsoft.com/office/powerpoint/2010/main" val="2065338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65836" y="1916015"/>
            <a:ext cx="5063670" cy="857250"/>
          </a:xfrm>
        </p:spPr>
        <p:txBody>
          <a:bodyPr/>
          <a:lstStyle/>
          <a:p>
            <a:r>
              <a:rPr lang="en-IN" sz="3200" dirty="0"/>
              <a:t>Internet users in India</a:t>
            </a:r>
          </a:p>
        </p:txBody>
      </p:sp>
      <p:pic>
        <p:nvPicPr>
          <p:cNvPr id="2050" name="Picture 2" descr="http://was-sg.wascdn.net/wp-content/uploads/2014/01/Slide08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909" y="206376"/>
            <a:ext cx="6228184" cy="46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719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692900" y="2078354"/>
            <a:ext cx="4620959" cy="857250"/>
          </a:xfrm>
        </p:spPr>
        <p:txBody>
          <a:bodyPr/>
          <a:lstStyle/>
          <a:p>
            <a:r>
              <a:rPr lang="en-IN" sz="2400" dirty="0"/>
              <a:t>Social Media users in the World</a:t>
            </a:r>
          </a:p>
        </p:txBody>
      </p:sp>
      <p:pic>
        <p:nvPicPr>
          <p:cNvPr id="5122" name="Picture 2" descr="http://1.bp.blogspot.com/-1Y7eRrslmYY/UwV48VbC8EI/AAAAAAAAQVg/dtaILOUDWqM/s1600/WhatsApp+grow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27534"/>
            <a:ext cx="609600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163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637183"/>
          </a:xfrm>
        </p:spPr>
        <p:txBody>
          <a:bodyPr/>
          <a:lstStyle/>
          <a:p>
            <a:r>
              <a:rPr lang="en-US" dirty="0" smtClean="0"/>
              <a:t>Facebook buys </a:t>
            </a:r>
            <a:r>
              <a:rPr lang="en-US" dirty="0" err="1" smtClean="0"/>
              <a:t>WhatsApp</a:t>
            </a:r>
            <a:endParaRPr lang="en-US" dirty="0"/>
          </a:p>
        </p:txBody>
      </p:sp>
      <p:sp>
        <p:nvSpPr>
          <p:cNvPr id="3" name="Content Placeholder 2"/>
          <p:cNvSpPr>
            <a:spLocks noGrp="1"/>
          </p:cNvSpPr>
          <p:nvPr>
            <p:ph idx="1"/>
          </p:nvPr>
        </p:nvSpPr>
        <p:spPr>
          <a:xfrm>
            <a:off x="457200" y="1200150"/>
            <a:ext cx="8229600" cy="3747864"/>
          </a:xfrm>
        </p:spPr>
        <p:txBody>
          <a:bodyPr/>
          <a:lstStyle/>
          <a:p>
            <a:r>
              <a:rPr lang="en-US" sz="2400" dirty="0" smtClean="0"/>
              <a:t>Facebook buy </a:t>
            </a:r>
            <a:r>
              <a:rPr lang="en-US" sz="2400" dirty="0" err="1" smtClean="0"/>
              <a:t>WhatsApp</a:t>
            </a:r>
            <a:r>
              <a:rPr lang="en-US" sz="2400" dirty="0" smtClean="0"/>
              <a:t> </a:t>
            </a:r>
            <a:r>
              <a:rPr lang="en-US" sz="2400" dirty="0"/>
              <a:t>for $19 billion, </a:t>
            </a:r>
            <a:r>
              <a:rPr lang="en-US" sz="2400" dirty="0" smtClean="0"/>
              <a:t>company’s largest </a:t>
            </a:r>
            <a:r>
              <a:rPr lang="en-US" sz="2400" dirty="0"/>
              <a:t>acquisition</a:t>
            </a:r>
            <a:r>
              <a:rPr lang="en-US" sz="2400" dirty="0" smtClean="0"/>
              <a:t>.</a:t>
            </a:r>
          </a:p>
          <a:p>
            <a:pPr marL="0" indent="0">
              <a:buNone/>
            </a:pPr>
            <a:endParaRPr lang="en-US" sz="2400" dirty="0" smtClean="0"/>
          </a:p>
          <a:p>
            <a:r>
              <a:rPr lang="en-US" sz="2400" dirty="0" smtClean="0"/>
              <a:t>All </a:t>
            </a:r>
            <a:r>
              <a:rPr lang="en-US" sz="2400" dirty="0"/>
              <a:t>55 employees of </a:t>
            </a:r>
            <a:r>
              <a:rPr lang="en-US" sz="2400" dirty="0" err="1"/>
              <a:t>WhatsApp</a:t>
            </a:r>
            <a:r>
              <a:rPr lang="en-US" sz="2400" dirty="0"/>
              <a:t> including its founders </a:t>
            </a:r>
            <a:r>
              <a:rPr lang="en-US" sz="2400" dirty="0" smtClean="0"/>
              <a:t>will be joining Facebook.</a:t>
            </a:r>
          </a:p>
          <a:p>
            <a:pPr marL="0" indent="0">
              <a:buNone/>
            </a:pPr>
            <a:endParaRPr lang="en-US" sz="2400" dirty="0" smtClean="0"/>
          </a:p>
          <a:p>
            <a:pPr marL="0" indent="0" algn="r">
              <a:buNone/>
            </a:pPr>
            <a:r>
              <a:rPr lang="en-US" sz="2400" dirty="0" smtClean="0"/>
              <a:t>Mark </a:t>
            </a:r>
            <a:r>
              <a:rPr lang="en-US" sz="2400" dirty="0" err="1" smtClean="0"/>
              <a:t>Zuckerberg</a:t>
            </a:r>
            <a:endParaRPr lang="en-US" sz="2400" dirty="0"/>
          </a:p>
          <a:p>
            <a:pPr marL="0" indent="0" algn="r">
              <a:buNone/>
            </a:pPr>
            <a:r>
              <a:rPr lang="en-US" sz="2400" dirty="0" smtClean="0"/>
              <a:t>Facebook CEO, Feb. 2014 </a:t>
            </a:r>
            <a:endParaRPr lang="en-US" sz="2400" dirty="0"/>
          </a:p>
          <a:p>
            <a:pPr marL="0" indent="0">
              <a:buNone/>
            </a:pPr>
            <a:endParaRPr lang="en-US" dirty="0"/>
          </a:p>
        </p:txBody>
      </p:sp>
    </p:spTree>
    <p:extLst>
      <p:ext uri="{BB962C8B-B14F-4D97-AF65-F5344CB8AC3E}">
        <p14:creationId xmlns:p14="http://schemas.microsoft.com/office/powerpoint/2010/main" val="3570712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www-techinasia.netdna-ssl.com/wp-content/uploads/2011/12/india-2011-09.jpg?1439e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196" name="Picture 4" descr="https://www-techinasia.netdna-ssl.com/wp-content/uploads/2011/12/india-2011-09.jpg?1439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3478"/>
            <a:ext cx="7632848" cy="489654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rot="16200000">
            <a:off x="-3552825" y="215346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N" sz="2400" dirty="0"/>
              <a:t>Social Media users in India</a:t>
            </a:r>
          </a:p>
        </p:txBody>
      </p:sp>
    </p:spTree>
    <p:extLst>
      <p:ext uri="{BB962C8B-B14F-4D97-AF65-F5344CB8AC3E}">
        <p14:creationId xmlns:p14="http://schemas.microsoft.com/office/powerpoint/2010/main" val="34704114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a:noFill/>
        </a:ln>
      </a:spPr>
      <a:bodyPr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4829</TotalTime>
  <Words>1453</Words>
  <Application>Microsoft Macintosh PowerPoint</Application>
  <PresentationFormat>On-screen Show (16:9)</PresentationFormat>
  <Paragraphs>281</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Internet users in India</vt:lpstr>
      <vt:lpstr>Social Media users in the World</vt:lpstr>
      <vt:lpstr>Facebook buys WhatsApp</vt:lpstr>
      <vt:lpstr>PowerPoint Presentation</vt:lpstr>
      <vt:lpstr>PowerPoint Presentation</vt:lpstr>
      <vt:lpstr>PowerPoint Presentation</vt:lpstr>
      <vt:lpstr>Information Literacy</vt:lpstr>
      <vt:lpstr>Media Literacy</vt:lpstr>
      <vt:lpstr>Media and information literacy</vt:lpstr>
      <vt:lpstr>Key Concepts for Media Literacy</vt:lpstr>
      <vt:lpstr>MIL-related Activities at INFLIBNET Centre</vt:lpstr>
      <vt:lpstr>MIL-related Activities at INFLIBNET Centre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MIL Assessment Framework  </vt:lpstr>
      <vt:lpstr>Tire One: MIL Country Readiness</vt:lpstr>
      <vt:lpstr>Model Curriculum for MIL</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JA</cp:lastModifiedBy>
  <cp:revision>380</cp:revision>
  <cp:lastPrinted>2014-11-13T02:07:57Z</cp:lastPrinted>
  <dcterms:created xsi:type="dcterms:W3CDTF">2013-07-23T17:44:34Z</dcterms:created>
  <dcterms:modified xsi:type="dcterms:W3CDTF">2014-11-13T04:14:57Z</dcterms:modified>
</cp:coreProperties>
</file>