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6" r:id="rId3"/>
    <p:sldId id="257" r:id="rId4"/>
    <p:sldId id="258" r:id="rId5"/>
    <p:sldId id="285" r:id="rId6"/>
    <p:sldId id="259" r:id="rId7"/>
    <p:sldId id="260" r:id="rId8"/>
    <p:sldId id="261" r:id="rId9"/>
    <p:sldId id="262" r:id="rId10"/>
    <p:sldId id="263" r:id="rId11"/>
    <p:sldId id="264" r:id="rId12"/>
    <p:sldId id="266" r:id="rId13"/>
    <p:sldId id="267" r:id="rId14"/>
    <p:sldId id="268" r:id="rId15"/>
    <p:sldId id="269" r:id="rId16"/>
    <p:sldId id="270" r:id="rId17"/>
    <p:sldId id="271" r:id="rId18"/>
    <p:sldId id="272" r:id="rId19"/>
    <p:sldId id="273" r:id="rId20"/>
    <p:sldId id="274" r:id="rId21"/>
    <p:sldId id="275" r:id="rId22"/>
    <p:sldId id="280" r:id="rId23"/>
    <p:sldId id="287" r:id="rId24"/>
    <p:sldId id="282" r:id="rId25"/>
    <p:sldId id="283" r:id="rId26"/>
    <p:sldId id="284" r:id="rId27"/>
    <p:sldId id="276" r:id="rId28"/>
    <p:sldId id="278" r:id="rId29"/>
    <p:sldId id="277" r:id="rId30"/>
    <p:sldId id="279"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38" d="100"/>
        <a:sy n="138" d="100"/>
      </p:scale>
      <p:origin x="0" y="100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9B039F6-F796-436B-A5C9-8EE6739E3675}" type="datetimeFigureOut">
              <a:rPr lang="en-IN" smtClean="0"/>
              <a:t>16-11-2014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480759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B039F6-F796-436B-A5C9-8EE6739E3675}" type="datetimeFigureOut">
              <a:rPr lang="en-IN" smtClean="0"/>
              <a:t>16-11-2014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397716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B039F6-F796-436B-A5C9-8EE6739E3675}" type="datetimeFigureOut">
              <a:rPr lang="en-IN" smtClean="0"/>
              <a:t>16-11-2014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39551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B039F6-F796-436B-A5C9-8EE6739E3675}" type="datetimeFigureOut">
              <a:rPr lang="en-IN" smtClean="0"/>
              <a:t>16-11-2014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2772063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B039F6-F796-436B-A5C9-8EE6739E3675}" type="datetimeFigureOut">
              <a:rPr lang="en-IN" smtClean="0"/>
              <a:t>16-11-2014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3989724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9B039F6-F796-436B-A5C9-8EE6739E3675}" type="datetimeFigureOut">
              <a:rPr lang="en-IN" smtClean="0"/>
              <a:t>16-11-2014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4195891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9B039F6-F796-436B-A5C9-8EE6739E3675}" type="datetimeFigureOut">
              <a:rPr lang="en-IN" smtClean="0"/>
              <a:t>16-11-2014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301055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9B039F6-F796-436B-A5C9-8EE6739E3675}" type="datetimeFigureOut">
              <a:rPr lang="en-IN" smtClean="0"/>
              <a:t>16-11-2014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7672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039F6-F796-436B-A5C9-8EE6739E3675}" type="datetimeFigureOut">
              <a:rPr lang="en-IN" smtClean="0"/>
              <a:t>16-11-2014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147343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039F6-F796-436B-A5C9-8EE6739E3675}" type="datetimeFigureOut">
              <a:rPr lang="en-IN" smtClean="0"/>
              <a:t>16-11-2014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2784458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039F6-F796-436B-A5C9-8EE6739E3675}" type="datetimeFigureOut">
              <a:rPr lang="en-IN" smtClean="0"/>
              <a:t>16-11-2014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977B425-553B-4CB8-A737-09891D4AD552}" type="slidenum">
              <a:rPr lang="en-IN" smtClean="0"/>
              <a:t>‹#›</a:t>
            </a:fld>
            <a:endParaRPr lang="en-IN"/>
          </a:p>
        </p:txBody>
      </p:sp>
    </p:spTree>
    <p:extLst>
      <p:ext uri="{BB962C8B-B14F-4D97-AF65-F5344CB8AC3E}">
        <p14:creationId xmlns:p14="http://schemas.microsoft.com/office/powerpoint/2010/main" val="1529040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B039F6-F796-436B-A5C9-8EE6739E3675}" type="datetimeFigureOut">
              <a:rPr lang="en-IN" smtClean="0"/>
              <a:t>16-11-2014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77B425-553B-4CB8-A737-09891D4AD552}" type="slidenum">
              <a:rPr lang="en-IN" smtClean="0"/>
              <a:t>‹#›</a:t>
            </a:fld>
            <a:endParaRPr lang="en-IN"/>
          </a:p>
        </p:txBody>
      </p:sp>
    </p:spTree>
    <p:extLst>
      <p:ext uri="{BB962C8B-B14F-4D97-AF65-F5344CB8AC3E}">
        <p14:creationId xmlns:p14="http://schemas.microsoft.com/office/powerpoint/2010/main" val="524004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32656"/>
            <a:ext cx="7772400" cy="1470025"/>
          </a:xfrm>
        </p:spPr>
        <p:txBody>
          <a:bodyPr/>
          <a:lstStyle/>
          <a:p>
            <a:r>
              <a:rPr lang="en-US" b="1" dirty="0" smtClean="0"/>
              <a:t>Information Literacy Program</a:t>
            </a:r>
            <a:br>
              <a:rPr lang="en-US" b="1" dirty="0" smtClean="0"/>
            </a:br>
            <a:r>
              <a:rPr lang="en-US" b="1" dirty="0" smtClean="0"/>
              <a:t>DULS Experience</a:t>
            </a:r>
            <a:endParaRPr lang="en-US" b="1" dirty="0"/>
          </a:p>
        </p:txBody>
      </p:sp>
      <p:sp>
        <p:nvSpPr>
          <p:cNvPr id="3" name="Subtitle 2"/>
          <p:cNvSpPr>
            <a:spLocks noGrp="1"/>
          </p:cNvSpPr>
          <p:nvPr>
            <p:ph type="subTitle" idx="1"/>
          </p:nvPr>
        </p:nvSpPr>
        <p:spPr>
          <a:xfrm>
            <a:off x="323528" y="2132856"/>
            <a:ext cx="8640960" cy="4248472"/>
          </a:xfrm>
        </p:spPr>
        <p:txBody>
          <a:bodyPr/>
          <a:lstStyle/>
          <a:p>
            <a:r>
              <a:rPr lang="en-US" b="1" dirty="0" smtClean="0">
                <a:solidFill>
                  <a:schemeClr val="tx1"/>
                </a:solidFill>
              </a:rPr>
              <a:t>Dr. S. </a:t>
            </a:r>
            <a:r>
              <a:rPr lang="en-US" b="1" dirty="0" err="1" smtClean="0">
                <a:solidFill>
                  <a:schemeClr val="tx1"/>
                </a:solidFill>
              </a:rPr>
              <a:t>Majumdar</a:t>
            </a:r>
            <a:endParaRPr lang="en-US" b="1" dirty="0" smtClean="0">
              <a:solidFill>
                <a:schemeClr val="tx1"/>
              </a:solidFill>
            </a:endParaRPr>
          </a:p>
          <a:p>
            <a:r>
              <a:rPr lang="en-US" b="1" dirty="0" smtClean="0">
                <a:solidFill>
                  <a:schemeClr val="tx1"/>
                </a:solidFill>
              </a:rPr>
              <a:t>Former University Librarian,</a:t>
            </a:r>
          </a:p>
          <a:p>
            <a:r>
              <a:rPr lang="en-US" b="1" dirty="0" smtClean="0">
                <a:solidFill>
                  <a:schemeClr val="tx1"/>
                </a:solidFill>
              </a:rPr>
              <a:t>University of Delhi</a:t>
            </a:r>
          </a:p>
          <a:p>
            <a:r>
              <a:rPr lang="en-US" b="1" dirty="0" smtClean="0">
                <a:solidFill>
                  <a:schemeClr val="tx1"/>
                </a:solidFill>
              </a:rPr>
              <a:t>Presently </a:t>
            </a:r>
          </a:p>
          <a:p>
            <a:r>
              <a:rPr lang="en-US" b="1" dirty="0" smtClean="0">
                <a:solidFill>
                  <a:schemeClr val="tx1"/>
                </a:solidFill>
              </a:rPr>
              <a:t>Chief Librarian</a:t>
            </a:r>
          </a:p>
          <a:p>
            <a:r>
              <a:rPr lang="en-US" b="1" dirty="0" smtClean="0">
                <a:solidFill>
                  <a:schemeClr val="tx1"/>
                </a:solidFill>
              </a:rPr>
              <a:t>India International Centre</a:t>
            </a:r>
            <a:endParaRPr lang="en-US" b="1" dirty="0">
              <a:solidFill>
                <a:schemeClr val="tx1"/>
              </a:solidFill>
            </a:endParaRPr>
          </a:p>
        </p:txBody>
      </p:sp>
    </p:spTree>
    <p:extLst>
      <p:ext uri="{BB962C8B-B14F-4D97-AF65-F5344CB8AC3E}">
        <p14:creationId xmlns:p14="http://schemas.microsoft.com/office/powerpoint/2010/main" val="3051401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pPr lvl="1" algn="ctr" rtl="0">
              <a:spcBef>
                <a:spcPct val="0"/>
              </a:spcBef>
            </a:pPr>
            <a:r>
              <a:rPr lang="en-IN" sz="3200" b="1" dirty="0" smtClean="0"/>
              <a:t>Size of the Outreach Program  </a:t>
            </a:r>
            <a:endParaRPr lang="en-IN" sz="3200" dirty="0"/>
          </a:p>
        </p:txBody>
      </p:sp>
      <p:sp>
        <p:nvSpPr>
          <p:cNvPr id="3" name="Content Placeholder 2"/>
          <p:cNvSpPr>
            <a:spLocks noGrp="1"/>
          </p:cNvSpPr>
          <p:nvPr>
            <p:ph idx="1"/>
          </p:nvPr>
        </p:nvSpPr>
        <p:spPr>
          <a:xfrm>
            <a:off x="107504" y="1124744"/>
            <a:ext cx="8856984" cy="5472608"/>
          </a:xfrm>
        </p:spPr>
        <p:txBody>
          <a:bodyPr>
            <a:normAutofit lnSpcReduction="10000"/>
          </a:bodyPr>
          <a:lstStyle/>
          <a:p>
            <a:pPr>
              <a:buFont typeface="Wingdings" panose="05000000000000000000" pitchFamily="2" charset="2"/>
              <a:buChar char="Ø"/>
            </a:pPr>
            <a:r>
              <a:rPr lang="en-IN" dirty="0" smtClean="0"/>
              <a:t>Teachers  </a:t>
            </a:r>
            <a:r>
              <a:rPr lang="en-IN" dirty="0"/>
              <a:t>: </a:t>
            </a:r>
            <a:r>
              <a:rPr lang="en-IN" dirty="0" smtClean="0"/>
              <a:t>950 </a:t>
            </a:r>
            <a:r>
              <a:rPr lang="en-IN" dirty="0"/>
              <a:t>Departmental Level Teachers</a:t>
            </a:r>
            <a:endParaRPr lang="en-IN" sz="2800" dirty="0"/>
          </a:p>
          <a:p>
            <a:pPr>
              <a:buFont typeface="Wingdings" panose="05000000000000000000" pitchFamily="2" charset="2"/>
              <a:buChar char="Ø"/>
            </a:pPr>
            <a:r>
              <a:rPr lang="en-IN" dirty="0"/>
              <a:t>College Teachers : 6000 College Teachers</a:t>
            </a:r>
            <a:endParaRPr lang="en-IN" sz="2800" dirty="0"/>
          </a:p>
          <a:p>
            <a:pPr>
              <a:buFont typeface="Wingdings" panose="05000000000000000000" pitchFamily="2" charset="2"/>
              <a:buChar char="Ø"/>
            </a:pPr>
            <a:r>
              <a:rPr lang="en-IN" dirty="0" smtClean="0"/>
              <a:t>PG </a:t>
            </a:r>
            <a:r>
              <a:rPr lang="en-IN" dirty="0"/>
              <a:t>Students : </a:t>
            </a:r>
            <a:r>
              <a:rPr lang="en-IN" dirty="0" smtClean="0"/>
              <a:t>10500 </a:t>
            </a:r>
            <a:r>
              <a:rPr lang="en-IN" dirty="0"/>
              <a:t>PG Students in </a:t>
            </a:r>
            <a:r>
              <a:rPr lang="en-IN"/>
              <a:t>various </a:t>
            </a:r>
            <a:r>
              <a:rPr lang="en-IN" smtClean="0"/>
              <a:t>Departments </a:t>
            </a:r>
          </a:p>
          <a:p>
            <a:pPr>
              <a:buFont typeface="Wingdings" panose="05000000000000000000" pitchFamily="2" charset="2"/>
              <a:buChar char="Ø"/>
            </a:pPr>
            <a:r>
              <a:rPr lang="en-IN" smtClean="0"/>
              <a:t>Research </a:t>
            </a:r>
            <a:r>
              <a:rPr lang="en-IN" dirty="0"/>
              <a:t>Scholars : 3800</a:t>
            </a:r>
            <a:endParaRPr lang="en-IN" sz="2800" dirty="0"/>
          </a:p>
          <a:p>
            <a:pPr>
              <a:buFont typeface="Wingdings" panose="05000000000000000000" pitchFamily="2" charset="2"/>
              <a:buChar char="Ø"/>
            </a:pPr>
            <a:r>
              <a:rPr lang="en-IN" dirty="0" smtClean="0"/>
              <a:t>Size </a:t>
            </a:r>
            <a:r>
              <a:rPr lang="en-IN" dirty="0"/>
              <a:t>of the DU </a:t>
            </a:r>
            <a:r>
              <a:rPr lang="en-IN" dirty="0" smtClean="0"/>
              <a:t>Library Resources</a:t>
            </a:r>
            <a:r>
              <a:rPr lang="en-IN" dirty="0"/>
              <a:t>: </a:t>
            </a:r>
            <a:endParaRPr lang="en-IN" dirty="0" smtClean="0"/>
          </a:p>
          <a:p>
            <a:pPr marL="0" indent="0">
              <a:buNone/>
            </a:pPr>
            <a:r>
              <a:rPr lang="en-IN" dirty="0"/>
              <a:t>	</a:t>
            </a:r>
            <a:r>
              <a:rPr lang="en-IN" dirty="0" smtClean="0"/>
              <a:t>Books </a:t>
            </a:r>
            <a:r>
              <a:rPr lang="en-IN" dirty="0"/>
              <a:t>– 16 lakhs; </a:t>
            </a:r>
            <a:endParaRPr lang="en-IN" dirty="0" smtClean="0"/>
          </a:p>
          <a:p>
            <a:pPr marL="0" indent="0">
              <a:buNone/>
            </a:pPr>
            <a:r>
              <a:rPr lang="en-IN" dirty="0" smtClean="0"/>
              <a:t>	E-resources </a:t>
            </a:r>
            <a:r>
              <a:rPr lang="en-IN" dirty="0"/>
              <a:t>--- about 56 </a:t>
            </a:r>
            <a:r>
              <a:rPr lang="en-IN" dirty="0" smtClean="0"/>
              <a:t>databases</a:t>
            </a:r>
          </a:p>
          <a:p>
            <a:pPr marL="0" indent="0">
              <a:buNone/>
            </a:pPr>
            <a:r>
              <a:rPr lang="en-IN" dirty="0"/>
              <a:t> </a:t>
            </a:r>
            <a:r>
              <a:rPr lang="en-IN" dirty="0" smtClean="0"/>
              <a:t>         Number </a:t>
            </a:r>
            <a:r>
              <a:rPr lang="en-IN" dirty="0"/>
              <a:t>of Libraries </a:t>
            </a:r>
            <a:r>
              <a:rPr lang="en-IN" dirty="0" smtClean="0"/>
              <a:t>-- 33 </a:t>
            </a:r>
          </a:p>
          <a:p>
            <a:pPr marL="0" indent="0">
              <a:buNone/>
            </a:pPr>
            <a:r>
              <a:rPr lang="en-IN" dirty="0"/>
              <a:t> </a:t>
            </a:r>
            <a:r>
              <a:rPr lang="en-IN" dirty="0" smtClean="0"/>
              <a:t>         Staff Strength – about 500</a:t>
            </a:r>
            <a:endParaRPr lang="en-IN" dirty="0"/>
          </a:p>
          <a:p>
            <a:pPr marL="0" indent="0">
              <a:buNone/>
            </a:pPr>
            <a:endParaRPr lang="en-IN" b="1" dirty="0" smtClean="0"/>
          </a:p>
          <a:p>
            <a:pPr marL="0" indent="0">
              <a:buNone/>
            </a:pPr>
            <a:endParaRPr lang="en-IN" sz="2800" dirty="0"/>
          </a:p>
          <a:p>
            <a:endParaRPr lang="en-IN" dirty="0"/>
          </a:p>
        </p:txBody>
      </p:sp>
    </p:spTree>
    <p:extLst>
      <p:ext uri="{BB962C8B-B14F-4D97-AF65-F5344CB8AC3E}">
        <p14:creationId xmlns:p14="http://schemas.microsoft.com/office/powerpoint/2010/main" val="376639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778098"/>
          </a:xfrm>
        </p:spPr>
        <p:txBody>
          <a:bodyPr/>
          <a:lstStyle/>
          <a:p>
            <a:r>
              <a:rPr lang="en-IN" b="1" dirty="0" smtClean="0"/>
              <a:t>Approach to IL </a:t>
            </a:r>
            <a:endParaRPr lang="en-IN" dirty="0"/>
          </a:p>
        </p:txBody>
      </p:sp>
      <p:sp>
        <p:nvSpPr>
          <p:cNvPr id="3" name="Content Placeholder 2"/>
          <p:cNvSpPr>
            <a:spLocks noGrp="1"/>
          </p:cNvSpPr>
          <p:nvPr>
            <p:ph idx="1"/>
          </p:nvPr>
        </p:nvSpPr>
        <p:spPr>
          <a:xfrm>
            <a:off x="323528" y="1556792"/>
            <a:ext cx="8568952" cy="4896544"/>
          </a:xfrm>
        </p:spPr>
        <p:txBody>
          <a:bodyPr>
            <a:normAutofit fontScale="25000" lnSpcReduction="20000"/>
          </a:bodyPr>
          <a:lstStyle/>
          <a:p>
            <a:pPr>
              <a:buFont typeface="Wingdings" panose="05000000000000000000" pitchFamily="2" charset="2"/>
              <a:buChar char="Ø"/>
            </a:pPr>
            <a:r>
              <a:rPr lang="en-IN" sz="11200" dirty="0" smtClean="0"/>
              <a:t>Class </a:t>
            </a:r>
            <a:r>
              <a:rPr lang="en-IN" sz="11200" dirty="0"/>
              <a:t>Room for PG students at the beginning of the semester session</a:t>
            </a:r>
            <a:r>
              <a:rPr lang="en-IN" sz="11200" dirty="0" smtClean="0"/>
              <a:t>;</a:t>
            </a:r>
            <a:endParaRPr lang="en-IN" sz="11200" dirty="0"/>
          </a:p>
          <a:p>
            <a:pPr>
              <a:buFont typeface="Wingdings" panose="05000000000000000000" pitchFamily="2" charset="2"/>
              <a:buChar char="Ø"/>
            </a:pPr>
            <a:r>
              <a:rPr lang="en-IN" sz="11200" dirty="0" smtClean="0"/>
              <a:t>Orientation Programs </a:t>
            </a:r>
            <a:r>
              <a:rPr lang="en-IN" sz="11200" dirty="0"/>
              <a:t>for Teachers at CPDHE; </a:t>
            </a:r>
          </a:p>
          <a:p>
            <a:pPr>
              <a:buFont typeface="Wingdings" panose="05000000000000000000" pitchFamily="2" charset="2"/>
              <a:buChar char="Ø"/>
            </a:pPr>
            <a:r>
              <a:rPr lang="en-IN" sz="11200" dirty="0"/>
              <a:t>Advanced Orientation Programs for Teachers at CPDHE; </a:t>
            </a:r>
          </a:p>
          <a:p>
            <a:pPr>
              <a:buFont typeface="Wingdings" panose="05000000000000000000" pitchFamily="2" charset="2"/>
              <a:buChar char="Ø"/>
            </a:pPr>
            <a:r>
              <a:rPr lang="en-IN" sz="11200" dirty="0"/>
              <a:t>IL </a:t>
            </a:r>
            <a:r>
              <a:rPr lang="en-IN" sz="11200" dirty="0" smtClean="0"/>
              <a:t>program </a:t>
            </a:r>
            <a:r>
              <a:rPr lang="en-IN" sz="11200" dirty="0"/>
              <a:t>for College Librarians</a:t>
            </a:r>
          </a:p>
          <a:p>
            <a:pPr>
              <a:buFont typeface="Wingdings" panose="05000000000000000000" pitchFamily="2" charset="2"/>
              <a:buChar char="Ø"/>
            </a:pPr>
            <a:r>
              <a:rPr lang="en-IN" sz="11200" dirty="0"/>
              <a:t>Visit to Cluster of Colleges: </a:t>
            </a:r>
            <a:r>
              <a:rPr lang="en-IN" sz="11200" dirty="0" smtClean="0"/>
              <a:t>  The </a:t>
            </a:r>
            <a:r>
              <a:rPr lang="en-IN" sz="11200" dirty="0"/>
              <a:t>colleges selected are : Sri </a:t>
            </a:r>
            <a:r>
              <a:rPr lang="en-IN" sz="11200" dirty="0" err="1"/>
              <a:t>Venkateswara</a:t>
            </a:r>
            <a:r>
              <a:rPr lang="en-IN" sz="11200" dirty="0"/>
              <a:t> </a:t>
            </a:r>
            <a:r>
              <a:rPr lang="en-IN" sz="11200" dirty="0" smtClean="0"/>
              <a:t>College; </a:t>
            </a:r>
            <a:r>
              <a:rPr lang="en-IN" sz="11200" dirty="0"/>
              <a:t>Hindu </a:t>
            </a:r>
            <a:r>
              <a:rPr lang="en-IN" sz="11200" dirty="0" smtClean="0"/>
              <a:t>College; </a:t>
            </a:r>
            <a:r>
              <a:rPr lang="en-IN" sz="11200" dirty="0" err="1"/>
              <a:t>Keshav</a:t>
            </a:r>
            <a:r>
              <a:rPr lang="en-IN" sz="11200" dirty="0"/>
              <a:t> </a:t>
            </a:r>
            <a:r>
              <a:rPr lang="en-IN" sz="11200" dirty="0" err="1"/>
              <a:t>Mahavidyalaya</a:t>
            </a:r>
            <a:r>
              <a:rPr lang="en-IN" sz="11200" dirty="0"/>
              <a:t>, Lady Irwin </a:t>
            </a:r>
            <a:r>
              <a:rPr lang="en-IN" sz="11200" dirty="0" smtClean="0"/>
              <a:t>College; </a:t>
            </a:r>
            <a:r>
              <a:rPr lang="en-IN" sz="11200" dirty="0"/>
              <a:t>Shaheed </a:t>
            </a:r>
            <a:r>
              <a:rPr lang="en-IN" sz="11200" dirty="0" err="1"/>
              <a:t>Rajguru</a:t>
            </a:r>
            <a:r>
              <a:rPr lang="en-IN" sz="11200" dirty="0"/>
              <a:t> College of Applied Sciences for </a:t>
            </a:r>
            <a:r>
              <a:rPr lang="en-IN" sz="11200" dirty="0" smtClean="0"/>
              <a:t>Women;</a:t>
            </a:r>
          </a:p>
          <a:p>
            <a:pPr>
              <a:buFont typeface="Wingdings" panose="05000000000000000000" pitchFamily="2" charset="2"/>
              <a:buChar char="Ø"/>
            </a:pPr>
            <a:r>
              <a:rPr lang="en-IN" sz="11200" dirty="0" smtClean="0"/>
              <a:t> Workshop </a:t>
            </a:r>
            <a:r>
              <a:rPr lang="en-IN" sz="11200" dirty="0"/>
              <a:t>under the aegis of NASSDOC on Information Competency Programme for </a:t>
            </a:r>
            <a:r>
              <a:rPr lang="en-IN" sz="11200" dirty="0" smtClean="0"/>
              <a:t>doctoral </a:t>
            </a:r>
            <a:r>
              <a:rPr lang="en-IN" sz="11200" dirty="0"/>
              <a:t>students in the Social Sciences, Humanities and Science discipline</a:t>
            </a:r>
          </a:p>
          <a:p>
            <a:endParaRPr lang="en-IN" dirty="0"/>
          </a:p>
        </p:txBody>
      </p:sp>
    </p:spTree>
    <p:extLst>
      <p:ext uri="{BB962C8B-B14F-4D97-AF65-F5344CB8AC3E}">
        <p14:creationId xmlns:p14="http://schemas.microsoft.com/office/powerpoint/2010/main" val="3263789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Departments Covered</a:t>
            </a:r>
            <a:endParaRPr lang="en-IN" dirty="0"/>
          </a:p>
        </p:txBody>
      </p:sp>
      <p:sp>
        <p:nvSpPr>
          <p:cNvPr id="3" name="Text Placeholder 2"/>
          <p:cNvSpPr>
            <a:spLocks noGrp="1"/>
          </p:cNvSpPr>
          <p:nvPr>
            <p:ph type="body" idx="1"/>
          </p:nvPr>
        </p:nvSpPr>
        <p:spPr/>
        <p:txBody>
          <a:bodyPr/>
          <a:lstStyle/>
          <a:p>
            <a:endParaRPr lang="en-IN"/>
          </a:p>
        </p:txBody>
      </p:sp>
      <p:sp>
        <p:nvSpPr>
          <p:cNvPr id="4" name="Content Placeholder 3"/>
          <p:cNvSpPr>
            <a:spLocks noGrp="1"/>
          </p:cNvSpPr>
          <p:nvPr>
            <p:ph sz="half" idx="2"/>
          </p:nvPr>
        </p:nvSpPr>
        <p:spPr>
          <a:xfrm>
            <a:off x="251520" y="2174874"/>
            <a:ext cx="4245868" cy="4422477"/>
          </a:xfrm>
        </p:spPr>
        <p:txBody>
          <a:bodyPr>
            <a:normAutofit/>
          </a:bodyPr>
          <a:lstStyle/>
          <a:p>
            <a:pPr marL="0" lvl="1" indent="0">
              <a:buNone/>
            </a:pPr>
            <a:endParaRPr lang="en-IN" b="1" dirty="0" smtClean="0"/>
          </a:p>
          <a:p>
            <a:pPr marL="342900" lvl="1" indent="-342900">
              <a:buFont typeface="Wingdings" panose="05000000000000000000" pitchFamily="2" charset="2"/>
              <a:buChar char="v"/>
            </a:pPr>
            <a:r>
              <a:rPr lang="en-IN" sz="2400" dirty="0" smtClean="0"/>
              <a:t>Economics</a:t>
            </a:r>
          </a:p>
          <a:p>
            <a:pPr marL="342900" lvl="1" indent="-342900">
              <a:buFont typeface="Wingdings" panose="05000000000000000000" pitchFamily="2" charset="2"/>
              <a:buChar char="v"/>
            </a:pPr>
            <a:r>
              <a:rPr lang="en-IN" sz="2400" dirty="0" smtClean="0"/>
              <a:t>Sociology</a:t>
            </a:r>
          </a:p>
          <a:p>
            <a:pPr marL="342900" lvl="1" indent="-342900">
              <a:buFont typeface="Wingdings" panose="05000000000000000000" pitchFamily="2" charset="2"/>
              <a:buChar char="v"/>
            </a:pPr>
            <a:r>
              <a:rPr lang="en-IN" sz="2400" dirty="0" smtClean="0"/>
              <a:t>Management Studies and S.P. Jain Institute of Management</a:t>
            </a:r>
          </a:p>
          <a:p>
            <a:pPr marL="342900" lvl="1" indent="-342900">
              <a:buFont typeface="Wingdings" panose="05000000000000000000" pitchFamily="2" charset="2"/>
              <a:buChar char="v"/>
            </a:pPr>
            <a:r>
              <a:rPr lang="en-IN" sz="2400" dirty="0" smtClean="0"/>
              <a:t>Geography</a:t>
            </a:r>
          </a:p>
          <a:p>
            <a:pPr marL="342900" lvl="1" indent="-342900">
              <a:buFont typeface="Wingdings" panose="05000000000000000000" pitchFamily="2" charset="2"/>
              <a:buChar char="v"/>
            </a:pPr>
            <a:r>
              <a:rPr lang="en-IN" sz="2400" dirty="0" smtClean="0"/>
              <a:t>Psychology</a:t>
            </a:r>
          </a:p>
          <a:p>
            <a:pPr marL="342900" lvl="1" indent="-342900">
              <a:buFont typeface="Wingdings" panose="05000000000000000000" pitchFamily="2" charset="2"/>
              <a:buChar char="v"/>
            </a:pPr>
            <a:r>
              <a:rPr lang="en-IN" sz="2400" dirty="0" smtClean="0"/>
              <a:t>Linguistics</a:t>
            </a:r>
          </a:p>
          <a:p>
            <a:pPr marL="342900" lvl="1" indent="-342900">
              <a:buFont typeface="Wingdings" panose="05000000000000000000" pitchFamily="2" charset="2"/>
              <a:buChar char="v"/>
            </a:pPr>
            <a:r>
              <a:rPr lang="en-IN" sz="2400" dirty="0" smtClean="0"/>
              <a:t>East Asian Studies</a:t>
            </a:r>
          </a:p>
          <a:p>
            <a:pPr marL="342900" lvl="1" indent="-342900">
              <a:buFont typeface="Wingdings" panose="05000000000000000000" pitchFamily="2" charset="2"/>
              <a:buChar char="v"/>
            </a:pPr>
            <a:r>
              <a:rPr lang="en-IN" sz="2400" dirty="0" smtClean="0"/>
              <a:t>Music  </a:t>
            </a:r>
          </a:p>
          <a:p>
            <a:endParaRPr lang="en-IN" dirty="0"/>
          </a:p>
        </p:txBody>
      </p:sp>
      <p:sp>
        <p:nvSpPr>
          <p:cNvPr id="5" name="Text Placeholder 4"/>
          <p:cNvSpPr>
            <a:spLocks noGrp="1"/>
          </p:cNvSpPr>
          <p:nvPr>
            <p:ph type="body" sz="quarter" idx="3"/>
          </p:nvPr>
        </p:nvSpPr>
        <p:spPr/>
        <p:txBody>
          <a:bodyPr/>
          <a:lstStyle/>
          <a:p>
            <a:endParaRPr lang="en-IN"/>
          </a:p>
        </p:txBody>
      </p:sp>
      <p:sp>
        <p:nvSpPr>
          <p:cNvPr id="6" name="Content Placeholder 5"/>
          <p:cNvSpPr>
            <a:spLocks noGrp="1"/>
          </p:cNvSpPr>
          <p:nvPr>
            <p:ph sz="quarter" idx="4"/>
          </p:nvPr>
        </p:nvSpPr>
        <p:spPr>
          <a:xfrm>
            <a:off x="4645025" y="2174874"/>
            <a:ext cx="4247455" cy="4422477"/>
          </a:xfrm>
        </p:spPr>
        <p:txBody>
          <a:bodyPr/>
          <a:lstStyle/>
          <a:p>
            <a:pPr marL="0" lvl="1" indent="0">
              <a:buNone/>
            </a:pPr>
            <a:endParaRPr lang="en-IN" b="1" dirty="0" smtClean="0"/>
          </a:p>
          <a:p>
            <a:pPr marL="342900" lvl="1" indent="-342900">
              <a:buFont typeface="Wingdings" panose="05000000000000000000" pitchFamily="2" charset="2"/>
              <a:buChar char="v"/>
            </a:pPr>
            <a:r>
              <a:rPr lang="en-IN" sz="2400" dirty="0" smtClean="0"/>
              <a:t>Operation Research</a:t>
            </a:r>
          </a:p>
          <a:p>
            <a:pPr marL="342900" lvl="1" indent="-342900">
              <a:buFont typeface="Wingdings" panose="05000000000000000000" pitchFamily="2" charset="2"/>
              <a:buChar char="v"/>
            </a:pPr>
            <a:r>
              <a:rPr lang="en-IN" sz="2400" dirty="0" smtClean="0"/>
              <a:t>Computer Science</a:t>
            </a:r>
          </a:p>
          <a:p>
            <a:pPr marL="342900" lvl="1" indent="-342900">
              <a:buFont typeface="Wingdings" panose="05000000000000000000" pitchFamily="2" charset="2"/>
              <a:buChar char="v"/>
            </a:pPr>
            <a:r>
              <a:rPr lang="en-IN" sz="2400" dirty="0" smtClean="0"/>
              <a:t>Statistics</a:t>
            </a:r>
          </a:p>
          <a:p>
            <a:pPr marL="342900" lvl="1" indent="-342900">
              <a:buFont typeface="Wingdings" panose="05000000000000000000" pitchFamily="2" charset="2"/>
              <a:buChar char="v"/>
            </a:pPr>
            <a:r>
              <a:rPr lang="en-IN" sz="2400" dirty="0" smtClean="0"/>
              <a:t>Botany</a:t>
            </a:r>
          </a:p>
          <a:p>
            <a:pPr marL="342900" lvl="1" indent="-342900">
              <a:buFont typeface="Wingdings" panose="05000000000000000000" pitchFamily="2" charset="2"/>
              <a:buChar char="v"/>
            </a:pPr>
            <a:r>
              <a:rPr lang="en-IN" sz="2400" dirty="0" smtClean="0"/>
              <a:t>Zoology </a:t>
            </a:r>
          </a:p>
          <a:p>
            <a:pPr marL="342900" lvl="1" indent="-342900">
              <a:buFont typeface="Wingdings" panose="05000000000000000000" pitchFamily="2" charset="2"/>
              <a:buChar char="v"/>
            </a:pPr>
            <a:r>
              <a:rPr lang="en-IN" sz="2400" dirty="0" smtClean="0"/>
              <a:t>Adult Education </a:t>
            </a:r>
          </a:p>
          <a:p>
            <a:pPr marL="342900" lvl="1" indent="-342900">
              <a:buFont typeface="Wingdings" panose="05000000000000000000" pitchFamily="2" charset="2"/>
              <a:buChar char="v"/>
            </a:pPr>
            <a:r>
              <a:rPr lang="en-IN" sz="2400" dirty="0" smtClean="0"/>
              <a:t>ACBR  </a:t>
            </a:r>
          </a:p>
          <a:p>
            <a:endParaRPr lang="en-IN" dirty="0"/>
          </a:p>
        </p:txBody>
      </p:sp>
    </p:spTree>
    <p:extLst>
      <p:ext uri="{BB962C8B-B14F-4D97-AF65-F5344CB8AC3E}">
        <p14:creationId xmlns:p14="http://schemas.microsoft.com/office/powerpoint/2010/main" val="3451577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Text Placeholder 2"/>
          <p:cNvSpPr>
            <a:spLocks noGrp="1"/>
          </p:cNvSpPr>
          <p:nvPr>
            <p:ph type="body" idx="1"/>
          </p:nvPr>
        </p:nvSpPr>
        <p:spPr/>
        <p:txBody>
          <a:bodyPr>
            <a:normAutofit/>
          </a:bodyPr>
          <a:lstStyle/>
          <a:p>
            <a:pPr algn="ctr"/>
            <a:r>
              <a:rPr lang="en-IN" sz="2800" dirty="0" smtClean="0"/>
              <a:t>2006</a:t>
            </a:r>
            <a:endParaRPr lang="en-IN" sz="2800" dirty="0"/>
          </a:p>
        </p:txBody>
      </p:sp>
      <p:sp>
        <p:nvSpPr>
          <p:cNvPr id="4" name="Content Placeholder 3"/>
          <p:cNvSpPr>
            <a:spLocks noGrp="1"/>
          </p:cNvSpPr>
          <p:nvPr>
            <p:ph sz="half" idx="2"/>
          </p:nvPr>
        </p:nvSpPr>
        <p:spPr/>
        <p:txBody>
          <a:bodyPr/>
          <a:lstStyle/>
          <a:p>
            <a:pPr marL="342900" lvl="2" indent="-342900"/>
            <a:r>
              <a:rPr lang="en-IN" sz="2400" dirty="0" smtClean="0"/>
              <a:t>500 Post-graduate students;</a:t>
            </a:r>
          </a:p>
          <a:p>
            <a:pPr marL="342900" lvl="2" indent="-342900"/>
            <a:r>
              <a:rPr lang="en-IN" sz="2400" dirty="0" smtClean="0"/>
              <a:t>150 Research </a:t>
            </a:r>
            <a:r>
              <a:rPr lang="en-IN" sz="2400" dirty="0"/>
              <a:t>S</a:t>
            </a:r>
            <a:r>
              <a:rPr lang="en-IN" sz="2400" dirty="0" smtClean="0"/>
              <a:t>cholars; </a:t>
            </a:r>
          </a:p>
          <a:p>
            <a:pPr marL="342900" lvl="2" indent="-342900"/>
            <a:r>
              <a:rPr lang="en-IN" sz="2400" dirty="0" smtClean="0"/>
              <a:t>About 100 Teachers of different colleges;</a:t>
            </a:r>
          </a:p>
          <a:p>
            <a:endParaRPr lang="en-IN" dirty="0"/>
          </a:p>
        </p:txBody>
      </p:sp>
      <p:sp>
        <p:nvSpPr>
          <p:cNvPr id="5" name="Text Placeholder 4"/>
          <p:cNvSpPr>
            <a:spLocks noGrp="1"/>
          </p:cNvSpPr>
          <p:nvPr>
            <p:ph type="body" sz="quarter" idx="3"/>
          </p:nvPr>
        </p:nvSpPr>
        <p:spPr/>
        <p:txBody>
          <a:bodyPr>
            <a:normAutofit/>
          </a:bodyPr>
          <a:lstStyle/>
          <a:p>
            <a:pPr algn="ctr"/>
            <a:r>
              <a:rPr lang="en-IN" sz="2800" dirty="0" smtClean="0"/>
              <a:t>2007</a:t>
            </a:r>
            <a:endParaRPr lang="en-IN" sz="2800" dirty="0"/>
          </a:p>
        </p:txBody>
      </p:sp>
      <p:sp>
        <p:nvSpPr>
          <p:cNvPr id="6" name="Content Placeholder 5"/>
          <p:cNvSpPr>
            <a:spLocks noGrp="1"/>
          </p:cNvSpPr>
          <p:nvPr>
            <p:ph sz="quarter" idx="4"/>
          </p:nvPr>
        </p:nvSpPr>
        <p:spPr/>
        <p:txBody>
          <a:bodyPr/>
          <a:lstStyle/>
          <a:p>
            <a:pPr marL="342900" lvl="2" indent="-342900"/>
            <a:r>
              <a:rPr lang="en-IN" sz="2400" dirty="0" smtClean="0"/>
              <a:t>657 </a:t>
            </a:r>
            <a:r>
              <a:rPr lang="en-IN" sz="2400" dirty="0"/>
              <a:t>P</a:t>
            </a:r>
            <a:r>
              <a:rPr lang="en-IN" sz="2400" dirty="0" smtClean="0"/>
              <a:t>ost-graduate </a:t>
            </a:r>
            <a:r>
              <a:rPr lang="en-IN" sz="2400" dirty="0"/>
              <a:t>students and </a:t>
            </a:r>
            <a:r>
              <a:rPr lang="en-IN" sz="2400" dirty="0" smtClean="0"/>
              <a:t>Research </a:t>
            </a:r>
            <a:r>
              <a:rPr lang="en-IN" sz="2400" dirty="0"/>
              <a:t>S</a:t>
            </a:r>
            <a:r>
              <a:rPr lang="en-IN" sz="2400" dirty="0" smtClean="0"/>
              <a:t>cholars</a:t>
            </a:r>
            <a:r>
              <a:rPr lang="en-IN" sz="2400" dirty="0"/>
              <a:t>; </a:t>
            </a:r>
            <a:endParaRPr lang="en-IN" sz="2400" dirty="0" smtClean="0"/>
          </a:p>
          <a:p>
            <a:pPr marL="342900" lvl="2" indent="-342900"/>
            <a:r>
              <a:rPr lang="en-IN" sz="2400" dirty="0" smtClean="0"/>
              <a:t>318 </a:t>
            </a:r>
            <a:r>
              <a:rPr lang="en-IN" sz="2400" dirty="0"/>
              <a:t>T</a:t>
            </a:r>
            <a:r>
              <a:rPr lang="en-IN" sz="2400" dirty="0" smtClean="0"/>
              <a:t>eachers </a:t>
            </a:r>
            <a:r>
              <a:rPr lang="en-IN" sz="2400" dirty="0"/>
              <a:t>from different colleges; </a:t>
            </a:r>
            <a:r>
              <a:rPr lang="en-IN" sz="2400" dirty="0" smtClean="0"/>
              <a:t>and</a:t>
            </a:r>
          </a:p>
          <a:p>
            <a:pPr marL="342900" lvl="2" indent="-342900"/>
            <a:r>
              <a:rPr lang="en-IN" sz="2400" dirty="0" smtClean="0"/>
              <a:t>66 </a:t>
            </a:r>
            <a:r>
              <a:rPr lang="en-IN" sz="2400" dirty="0"/>
              <a:t>L</a:t>
            </a:r>
            <a:r>
              <a:rPr lang="en-IN" sz="2400" dirty="0" smtClean="0"/>
              <a:t>ibrary Professionals from the DULS and Colleges</a:t>
            </a:r>
            <a:r>
              <a:rPr lang="en-IN" dirty="0" smtClean="0"/>
              <a:t>.</a:t>
            </a:r>
            <a:endParaRPr lang="en-IN" dirty="0"/>
          </a:p>
          <a:p>
            <a:endParaRPr lang="en-IN" dirty="0"/>
          </a:p>
        </p:txBody>
      </p:sp>
    </p:spTree>
    <p:extLst>
      <p:ext uri="{BB962C8B-B14F-4D97-AF65-F5344CB8AC3E}">
        <p14:creationId xmlns:p14="http://schemas.microsoft.com/office/powerpoint/2010/main" val="2269722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1282154"/>
          </a:xfrm>
        </p:spPr>
        <p:txBody>
          <a:bodyPr>
            <a:normAutofit fontScale="90000"/>
          </a:bodyPr>
          <a:lstStyle/>
          <a:p>
            <a:r>
              <a:rPr lang="en-IN" sz="3100" b="1" dirty="0" smtClean="0"/>
              <a:t>Department of Information Technology </a:t>
            </a:r>
            <a:br>
              <a:rPr lang="en-IN" sz="3100" b="1" dirty="0" smtClean="0"/>
            </a:br>
            <a:r>
              <a:rPr lang="en-IN" sz="3100" b="1" dirty="0" smtClean="0"/>
              <a:t>Recognised the Program</a:t>
            </a:r>
            <a:r>
              <a:rPr lang="en-IN" sz="2000" b="1" dirty="0" smtClean="0"/>
              <a:t/>
            </a:r>
            <a:br>
              <a:rPr lang="en-IN" sz="2000" b="1" dirty="0" smtClean="0"/>
            </a:br>
            <a:r>
              <a:rPr lang="en-IN" sz="2700" b="1" dirty="0" smtClean="0"/>
              <a:t>2007</a:t>
            </a:r>
            <a:endParaRPr lang="en-IN" sz="2700" dirty="0"/>
          </a:p>
        </p:txBody>
      </p:sp>
      <p:sp>
        <p:nvSpPr>
          <p:cNvPr id="3" name="Content Placeholder 2"/>
          <p:cNvSpPr>
            <a:spLocks noGrp="1"/>
          </p:cNvSpPr>
          <p:nvPr>
            <p:ph idx="1"/>
          </p:nvPr>
        </p:nvSpPr>
        <p:spPr>
          <a:xfrm>
            <a:off x="179512" y="1600200"/>
            <a:ext cx="8856984" cy="4997152"/>
          </a:xfrm>
        </p:spPr>
        <p:txBody>
          <a:bodyPr>
            <a:normAutofit lnSpcReduction="10000"/>
          </a:bodyPr>
          <a:lstStyle/>
          <a:p>
            <a:pPr marL="0" indent="0">
              <a:buNone/>
            </a:pPr>
            <a:r>
              <a:rPr lang="en-IN" sz="2600" dirty="0" smtClean="0"/>
              <a:t>A </a:t>
            </a:r>
            <a:r>
              <a:rPr lang="en-IN" sz="2600" dirty="0"/>
              <a:t>grant of </a:t>
            </a:r>
            <a:r>
              <a:rPr lang="en-IN" sz="2600" dirty="0" err="1"/>
              <a:t>Rs</a:t>
            </a:r>
            <a:r>
              <a:rPr lang="en-IN" sz="2600" dirty="0"/>
              <a:t>. 7.20 lakhs to built an ICT Infrastructure for hands-on </a:t>
            </a:r>
            <a:r>
              <a:rPr lang="en-IN" sz="2600" dirty="0" smtClean="0"/>
              <a:t>practice to achieve following objectives:  </a:t>
            </a:r>
          </a:p>
          <a:p>
            <a:endParaRPr lang="en-IN" sz="2600" dirty="0"/>
          </a:p>
          <a:p>
            <a:r>
              <a:rPr lang="en-IN" sz="2800" dirty="0"/>
              <a:t>To acquaint the users with the power of Internet; </a:t>
            </a:r>
          </a:p>
          <a:p>
            <a:r>
              <a:rPr lang="en-IN" sz="2800" dirty="0"/>
              <a:t>To </a:t>
            </a:r>
            <a:r>
              <a:rPr lang="en-IN" sz="2800" dirty="0" smtClean="0"/>
              <a:t>acquaint </a:t>
            </a:r>
            <a:r>
              <a:rPr lang="en-IN" sz="2800" dirty="0"/>
              <a:t>as to what is there on Internet related to their course of study; </a:t>
            </a:r>
          </a:p>
          <a:p>
            <a:r>
              <a:rPr lang="en-IN" sz="2800" dirty="0"/>
              <a:t>To show how web resources could be of immense use in their academic pursuit and research; </a:t>
            </a:r>
          </a:p>
          <a:p>
            <a:r>
              <a:rPr lang="en-IN" sz="2800" dirty="0"/>
              <a:t>To show the usefulness of various multimedia resources on web related to their syllabi; </a:t>
            </a:r>
          </a:p>
          <a:p>
            <a:pPr marL="0" lvl="0" indent="0">
              <a:buNone/>
            </a:pPr>
            <a:r>
              <a:rPr lang="en-IN" b="1" dirty="0" smtClean="0"/>
              <a:t> </a:t>
            </a:r>
            <a:endParaRPr lang="en-IN" dirty="0"/>
          </a:p>
          <a:p>
            <a:endParaRPr lang="en-IN" dirty="0"/>
          </a:p>
        </p:txBody>
      </p:sp>
    </p:spTree>
    <p:extLst>
      <p:ext uri="{BB962C8B-B14F-4D97-AF65-F5344CB8AC3E}">
        <p14:creationId xmlns:p14="http://schemas.microsoft.com/office/powerpoint/2010/main" val="3083565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79512" y="1600200"/>
            <a:ext cx="8784976" cy="4997152"/>
          </a:xfrm>
        </p:spPr>
        <p:txBody>
          <a:bodyPr>
            <a:normAutofit fontScale="92500" lnSpcReduction="20000"/>
          </a:bodyPr>
          <a:lstStyle/>
          <a:p>
            <a:pPr marL="0" lvl="0" indent="0">
              <a:buNone/>
            </a:pPr>
            <a:r>
              <a:rPr lang="en-IN" b="1" dirty="0" smtClean="0"/>
              <a:t>Objectives ……</a:t>
            </a:r>
          </a:p>
          <a:p>
            <a:pPr marL="0" lvl="0" indent="0">
              <a:buNone/>
            </a:pPr>
            <a:endParaRPr lang="en-IN" b="1" dirty="0" smtClean="0"/>
          </a:p>
          <a:p>
            <a:r>
              <a:rPr lang="en-IN" dirty="0" smtClean="0"/>
              <a:t>To </a:t>
            </a:r>
            <a:r>
              <a:rPr lang="en-IN" dirty="0"/>
              <a:t>promote the use of subscribed databases and its specific features; </a:t>
            </a:r>
          </a:p>
          <a:p>
            <a:r>
              <a:rPr lang="en-IN" dirty="0" smtClean="0"/>
              <a:t>To </a:t>
            </a:r>
            <a:r>
              <a:rPr lang="en-IN" dirty="0"/>
              <a:t>acquaint with the various search techniques; </a:t>
            </a:r>
          </a:p>
          <a:p>
            <a:r>
              <a:rPr lang="en-IN" dirty="0" smtClean="0"/>
              <a:t>To </a:t>
            </a:r>
            <a:r>
              <a:rPr lang="en-IN" dirty="0"/>
              <a:t>promote that Information Competency is for participants’ academic and vocational success and for lifelong learning; </a:t>
            </a:r>
          </a:p>
          <a:p>
            <a:r>
              <a:rPr lang="en-IN" dirty="0"/>
              <a:t>To provide course-integrated instruction in collaboration with the faculty and in alignment with course objectives; </a:t>
            </a:r>
          </a:p>
          <a:p>
            <a:endParaRPr lang="en-US" dirty="0"/>
          </a:p>
        </p:txBody>
      </p:sp>
    </p:spTree>
    <p:extLst>
      <p:ext uri="{BB962C8B-B14F-4D97-AF65-F5344CB8AC3E}">
        <p14:creationId xmlns:p14="http://schemas.microsoft.com/office/powerpoint/2010/main" val="33660343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endParaRPr lang="en-US" dirty="0"/>
          </a:p>
        </p:txBody>
      </p:sp>
      <p:sp>
        <p:nvSpPr>
          <p:cNvPr id="3" name="Text Placeholder 2"/>
          <p:cNvSpPr>
            <a:spLocks noGrp="1"/>
          </p:cNvSpPr>
          <p:nvPr>
            <p:ph type="body" idx="1"/>
          </p:nvPr>
        </p:nvSpPr>
        <p:spPr>
          <a:xfrm>
            <a:off x="395536" y="692696"/>
            <a:ext cx="4040188" cy="381719"/>
          </a:xfrm>
        </p:spPr>
        <p:txBody>
          <a:bodyPr>
            <a:normAutofit fontScale="92500" lnSpcReduction="20000"/>
          </a:bodyPr>
          <a:lstStyle/>
          <a:p>
            <a:pPr algn="ctr"/>
            <a:r>
              <a:rPr lang="en-US" dirty="0" smtClean="0"/>
              <a:t>2008</a:t>
            </a:r>
            <a:endParaRPr lang="en-US" dirty="0"/>
          </a:p>
        </p:txBody>
      </p:sp>
      <p:sp>
        <p:nvSpPr>
          <p:cNvPr id="4" name="Content Placeholder 3"/>
          <p:cNvSpPr>
            <a:spLocks noGrp="1"/>
          </p:cNvSpPr>
          <p:nvPr>
            <p:ph sz="half" idx="2"/>
          </p:nvPr>
        </p:nvSpPr>
        <p:spPr>
          <a:xfrm>
            <a:off x="107504" y="1124744"/>
            <a:ext cx="4317876" cy="5544616"/>
          </a:xfrm>
        </p:spPr>
        <p:txBody>
          <a:bodyPr>
            <a:normAutofit fontScale="70000" lnSpcReduction="20000"/>
          </a:bodyPr>
          <a:lstStyle/>
          <a:p>
            <a:pPr lvl="2"/>
            <a:r>
              <a:rPr lang="en-IN" sz="3600" dirty="0"/>
              <a:t>40 </a:t>
            </a:r>
            <a:r>
              <a:rPr lang="en-IN" sz="3600" dirty="0" smtClean="0"/>
              <a:t>IL  Programs </a:t>
            </a:r>
            <a:r>
              <a:rPr lang="en-IN" sz="3600" dirty="0"/>
              <a:t>in various departments and colleges; </a:t>
            </a:r>
            <a:endParaRPr lang="en-IN" sz="3600" dirty="0" smtClean="0"/>
          </a:p>
          <a:p>
            <a:pPr lvl="2"/>
            <a:r>
              <a:rPr lang="en-IN" sz="3600" dirty="0" smtClean="0"/>
              <a:t>30 </a:t>
            </a:r>
            <a:r>
              <a:rPr lang="en-IN" sz="3600" dirty="0"/>
              <a:t>E-Resource Orientation Programs; </a:t>
            </a:r>
            <a:endParaRPr lang="en-IN" sz="3600" dirty="0" smtClean="0"/>
          </a:p>
          <a:p>
            <a:pPr lvl="2"/>
            <a:r>
              <a:rPr lang="en-IN" sz="3600" dirty="0" smtClean="0"/>
              <a:t>08 </a:t>
            </a:r>
            <a:r>
              <a:rPr lang="en-IN" sz="3600" dirty="0"/>
              <a:t>Hands on Training; </a:t>
            </a:r>
            <a:endParaRPr lang="en-IN" sz="3600" dirty="0" smtClean="0"/>
          </a:p>
          <a:p>
            <a:pPr lvl="2"/>
            <a:r>
              <a:rPr lang="en-IN" sz="3600" dirty="0" smtClean="0"/>
              <a:t>02 </a:t>
            </a:r>
            <a:r>
              <a:rPr lang="en-IN" sz="3600" dirty="0"/>
              <a:t>one day workshops for research </a:t>
            </a:r>
            <a:r>
              <a:rPr lang="en-IN" sz="3400" dirty="0"/>
              <a:t>scholars. </a:t>
            </a:r>
            <a:endParaRPr lang="en-US" sz="3400" dirty="0"/>
          </a:p>
          <a:p>
            <a:endParaRPr lang="en-US" dirty="0"/>
          </a:p>
          <a:p>
            <a:r>
              <a:rPr lang="en-IN" sz="3400" dirty="0"/>
              <a:t>A total of 820 P.G. Students, 295 Research Scholars, 504 Faculty members, and 66 library </a:t>
            </a:r>
            <a:r>
              <a:rPr lang="en-IN" sz="3400" dirty="0" smtClean="0"/>
              <a:t>professionals</a:t>
            </a:r>
            <a:r>
              <a:rPr lang="en-IN" sz="3400" b="1" dirty="0" smtClean="0"/>
              <a:t>. </a:t>
            </a:r>
            <a:endParaRPr lang="en-US" sz="3400" dirty="0"/>
          </a:p>
          <a:p>
            <a:endParaRPr lang="en-US" dirty="0"/>
          </a:p>
        </p:txBody>
      </p:sp>
      <p:sp>
        <p:nvSpPr>
          <p:cNvPr id="5" name="Text Placeholder 4"/>
          <p:cNvSpPr>
            <a:spLocks noGrp="1"/>
          </p:cNvSpPr>
          <p:nvPr>
            <p:ph type="body" sz="quarter" idx="3"/>
          </p:nvPr>
        </p:nvSpPr>
        <p:spPr>
          <a:xfrm>
            <a:off x="4644008" y="692696"/>
            <a:ext cx="4041775" cy="381719"/>
          </a:xfrm>
        </p:spPr>
        <p:txBody>
          <a:bodyPr>
            <a:normAutofit fontScale="92500" lnSpcReduction="20000"/>
          </a:bodyPr>
          <a:lstStyle/>
          <a:p>
            <a:pPr algn="ctr"/>
            <a:r>
              <a:rPr lang="en-US" dirty="0" smtClean="0"/>
              <a:t>2009</a:t>
            </a:r>
            <a:endParaRPr lang="en-US" dirty="0"/>
          </a:p>
        </p:txBody>
      </p:sp>
      <p:sp>
        <p:nvSpPr>
          <p:cNvPr id="6" name="Content Placeholder 5"/>
          <p:cNvSpPr>
            <a:spLocks noGrp="1"/>
          </p:cNvSpPr>
          <p:nvPr>
            <p:ph sz="quarter" idx="4"/>
          </p:nvPr>
        </p:nvSpPr>
        <p:spPr>
          <a:xfrm>
            <a:off x="4645025" y="1052736"/>
            <a:ext cx="4319463" cy="5616624"/>
          </a:xfrm>
        </p:spPr>
        <p:txBody>
          <a:bodyPr>
            <a:normAutofit fontScale="40000" lnSpcReduction="20000"/>
          </a:bodyPr>
          <a:lstStyle/>
          <a:p>
            <a:pPr lvl="2"/>
            <a:r>
              <a:rPr lang="en-IN" sz="5500" dirty="0" smtClean="0"/>
              <a:t>51 IL Programs </a:t>
            </a:r>
            <a:r>
              <a:rPr lang="en-IN" sz="5500" dirty="0"/>
              <a:t>in various departments and colleges </a:t>
            </a:r>
            <a:r>
              <a:rPr lang="en-IN" sz="5500" dirty="0" smtClean="0"/>
              <a:t>;</a:t>
            </a:r>
          </a:p>
          <a:p>
            <a:pPr lvl="2"/>
            <a:r>
              <a:rPr lang="en-IN" sz="5500" dirty="0" smtClean="0"/>
              <a:t> </a:t>
            </a:r>
            <a:r>
              <a:rPr lang="en-IN" sz="5500" dirty="0"/>
              <a:t>39 E-Resource Orientation Programs; </a:t>
            </a:r>
            <a:endParaRPr lang="en-IN" sz="5500" dirty="0" smtClean="0"/>
          </a:p>
          <a:p>
            <a:pPr lvl="2"/>
            <a:r>
              <a:rPr lang="en-IN" sz="5500" dirty="0" smtClean="0"/>
              <a:t>10 </a:t>
            </a:r>
            <a:r>
              <a:rPr lang="en-IN" sz="5500" dirty="0"/>
              <a:t>Hands on Training Sessions; </a:t>
            </a:r>
            <a:endParaRPr lang="en-IN" sz="5500" dirty="0" smtClean="0"/>
          </a:p>
          <a:p>
            <a:pPr lvl="2"/>
            <a:r>
              <a:rPr lang="en-IN" sz="5500" dirty="0" smtClean="0"/>
              <a:t>02 </a:t>
            </a:r>
            <a:r>
              <a:rPr lang="en-IN" sz="5500" dirty="0"/>
              <a:t>One Day Workshops for Research Scholars in Social Sciences. </a:t>
            </a:r>
            <a:endParaRPr lang="en-US" sz="5500" dirty="0"/>
          </a:p>
          <a:p>
            <a:endParaRPr lang="en-US" sz="5800" dirty="0"/>
          </a:p>
          <a:p>
            <a:r>
              <a:rPr lang="en-IN" sz="6000" dirty="0"/>
              <a:t>A total of 956 P.G. Students, 295 Research Scholars, 857 Faculty members, and 66 library professionals have attended the ILP.  </a:t>
            </a:r>
            <a:endParaRPr lang="en-US" sz="5000" dirty="0"/>
          </a:p>
          <a:p>
            <a:endParaRPr lang="en-US" sz="4200" dirty="0"/>
          </a:p>
        </p:txBody>
      </p:sp>
    </p:spTree>
    <p:extLst>
      <p:ext uri="{BB962C8B-B14F-4D97-AF65-F5344CB8AC3E}">
        <p14:creationId xmlns:p14="http://schemas.microsoft.com/office/powerpoint/2010/main" val="2473522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360040"/>
          </a:xfrm>
        </p:spPr>
        <p:txBody>
          <a:bodyPr>
            <a:normAutofit fontScale="90000"/>
          </a:bodyPr>
          <a:lstStyle/>
          <a:p>
            <a:endParaRPr lang="en-US" dirty="0"/>
          </a:p>
        </p:txBody>
      </p:sp>
      <p:sp>
        <p:nvSpPr>
          <p:cNvPr id="3" name="Text Placeholder 2"/>
          <p:cNvSpPr>
            <a:spLocks noGrp="1"/>
          </p:cNvSpPr>
          <p:nvPr>
            <p:ph type="body" idx="1"/>
          </p:nvPr>
        </p:nvSpPr>
        <p:spPr>
          <a:xfrm>
            <a:off x="395536" y="764704"/>
            <a:ext cx="4040188" cy="432048"/>
          </a:xfrm>
        </p:spPr>
        <p:txBody>
          <a:bodyPr>
            <a:normAutofit lnSpcReduction="10000"/>
          </a:bodyPr>
          <a:lstStyle/>
          <a:p>
            <a:pPr algn="ctr"/>
            <a:r>
              <a:rPr lang="en-US" dirty="0" smtClean="0"/>
              <a:t>2010</a:t>
            </a:r>
            <a:endParaRPr lang="en-US" dirty="0"/>
          </a:p>
        </p:txBody>
      </p:sp>
      <p:sp>
        <p:nvSpPr>
          <p:cNvPr id="4" name="Content Placeholder 3"/>
          <p:cNvSpPr>
            <a:spLocks noGrp="1"/>
          </p:cNvSpPr>
          <p:nvPr>
            <p:ph sz="half" idx="2"/>
          </p:nvPr>
        </p:nvSpPr>
        <p:spPr>
          <a:xfrm>
            <a:off x="107504" y="1124744"/>
            <a:ext cx="4389884" cy="5544615"/>
          </a:xfrm>
        </p:spPr>
        <p:txBody>
          <a:bodyPr>
            <a:normAutofit fontScale="92500" lnSpcReduction="10000"/>
          </a:bodyPr>
          <a:lstStyle/>
          <a:p>
            <a:pPr lvl="2"/>
            <a:r>
              <a:rPr lang="en-IN" sz="2200" dirty="0" smtClean="0"/>
              <a:t>60 IL Programs </a:t>
            </a:r>
            <a:r>
              <a:rPr lang="en-IN" sz="2200" dirty="0"/>
              <a:t>in various departments and colleges; </a:t>
            </a:r>
            <a:endParaRPr lang="en-IN" sz="2200" dirty="0" smtClean="0"/>
          </a:p>
          <a:p>
            <a:pPr lvl="2"/>
            <a:r>
              <a:rPr lang="en-IN" sz="2200" dirty="0" smtClean="0"/>
              <a:t>47 </a:t>
            </a:r>
            <a:r>
              <a:rPr lang="en-IN" sz="2200" dirty="0"/>
              <a:t>E-Resource Orientation Programs; </a:t>
            </a:r>
            <a:endParaRPr lang="en-IN" sz="2200" dirty="0" smtClean="0"/>
          </a:p>
          <a:p>
            <a:pPr lvl="2"/>
            <a:r>
              <a:rPr lang="en-IN" sz="2200" dirty="0" smtClean="0"/>
              <a:t>10 </a:t>
            </a:r>
            <a:r>
              <a:rPr lang="en-IN" sz="2200" dirty="0"/>
              <a:t>Hands on Training Sessions; </a:t>
            </a:r>
            <a:endParaRPr lang="en-IN" sz="2200" dirty="0" smtClean="0"/>
          </a:p>
          <a:p>
            <a:pPr lvl="2"/>
            <a:r>
              <a:rPr lang="en-IN" sz="2200" dirty="0" smtClean="0"/>
              <a:t>03 </a:t>
            </a:r>
            <a:r>
              <a:rPr lang="en-IN" sz="2200" dirty="0"/>
              <a:t>One Day Workshops for Research Scholars in Social Sciences and </a:t>
            </a:r>
            <a:endParaRPr lang="en-IN" sz="2200" dirty="0" smtClean="0"/>
          </a:p>
          <a:p>
            <a:pPr lvl="2"/>
            <a:r>
              <a:rPr lang="en-IN" sz="2200" dirty="0" smtClean="0"/>
              <a:t>01 </a:t>
            </a:r>
            <a:r>
              <a:rPr lang="en-IN" sz="2200" dirty="0"/>
              <a:t>one day workshop for research scholars in Sciences</a:t>
            </a:r>
            <a:r>
              <a:rPr lang="en-IN" dirty="0"/>
              <a:t>. </a:t>
            </a:r>
            <a:endParaRPr lang="en-US" dirty="0"/>
          </a:p>
          <a:p>
            <a:pPr marL="0" indent="0">
              <a:buNone/>
            </a:pPr>
            <a:r>
              <a:rPr lang="en-IN" dirty="0"/>
              <a:t> </a:t>
            </a:r>
            <a:endParaRPr lang="en-US" dirty="0"/>
          </a:p>
          <a:p>
            <a:r>
              <a:rPr lang="en-IN" dirty="0"/>
              <a:t>A total of 1282 P.G. Students, 526 Research Scholars, 869 Faculty members, and 66 library professionals have attended the ILP. </a:t>
            </a:r>
            <a:endParaRPr lang="en-US" sz="2000" dirty="0"/>
          </a:p>
          <a:p>
            <a:endParaRPr lang="en-US" dirty="0"/>
          </a:p>
        </p:txBody>
      </p:sp>
      <p:sp>
        <p:nvSpPr>
          <p:cNvPr id="5" name="Text Placeholder 4"/>
          <p:cNvSpPr>
            <a:spLocks noGrp="1"/>
          </p:cNvSpPr>
          <p:nvPr>
            <p:ph type="body" sz="quarter" idx="3"/>
          </p:nvPr>
        </p:nvSpPr>
        <p:spPr>
          <a:xfrm>
            <a:off x="4644008" y="692696"/>
            <a:ext cx="4041775" cy="360040"/>
          </a:xfrm>
        </p:spPr>
        <p:txBody>
          <a:bodyPr>
            <a:normAutofit fontScale="92500" lnSpcReduction="20000"/>
          </a:bodyPr>
          <a:lstStyle/>
          <a:p>
            <a:pPr algn="ctr"/>
            <a:r>
              <a:rPr lang="en-US" dirty="0" smtClean="0"/>
              <a:t>2011</a:t>
            </a:r>
            <a:endParaRPr lang="en-US" dirty="0"/>
          </a:p>
        </p:txBody>
      </p:sp>
      <p:sp>
        <p:nvSpPr>
          <p:cNvPr id="6" name="Content Placeholder 5"/>
          <p:cNvSpPr>
            <a:spLocks noGrp="1"/>
          </p:cNvSpPr>
          <p:nvPr>
            <p:ph sz="quarter" idx="4"/>
          </p:nvPr>
        </p:nvSpPr>
        <p:spPr>
          <a:xfrm>
            <a:off x="4645025" y="1052736"/>
            <a:ext cx="4319463" cy="5688631"/>
          </a:xfrm>
        </p:spPr>
        <p:txBody>
          <a:bodyPr/>
          <a:lstStyle/>
          <a:p>
            <a:pPr marL="342900" lvl="2" indent="-342900"/>
            <a:r>
              <a:rPr lang="en-IN" sz="2000" dirty="0"/>
              <a:t>74 </a:t>
            </a:r>
            <a:r>
              <a:rPr lang="en-IN" sz="2000" dirty="0" smtClean="0"/>
              <a:t>IL Programs </a:t>
            </a:r>
            <a:r>
              <a:rPr lang="en-IN" sz="2000" dirty="0"/>
              <a:t>in various departments and colleges </a:t>
            </a:r>
            <a:r>
              <a:rPr lang="en-IN" sz="2000" dirty="0" smtClean="0"/>
              <a:t>;</a:t>
            </a:r>
          </a:p>
          <a:p>
            <a:pPr marL="342900" lvl="2" indent="-342900"/>
            <a:r>
              <a:rPr lang="en-IN" sz="2000" dirty="0" smtClean="0"/>
              <a:t>56 </a:t>
            </a:r>
            <a:r>
              <a:rPr lang="en-IN" sz="2000" dirty="0"/>
              <a:t>E-Resource Orientation programs; </a:t>
            </a:r>
            <a:endParaRPr lang="en-IN" sz="2000" dirty="0" smtClean="0"/>
          </a:p>
          <a:p>
            <a:pPr marL="342900" lvl="2" indent="-342900"/>
            <a:r>
              <a:rPr lang="en-IN" sz="2000" dirty="0" smtClean="0"/>
              <a:t>10 </a:t>
            </a:r>
            <a:r>
              <a:rPr lang="en-IN" sz="2000" dirty="0"/>
              <a:t>Hands on Training Sessions;  </a:t>
            </a:r>
            <a:endParaRPr lang="en-IN" sz="2000" dirty="0" smtClean="0"/>
          </a:p>
          <a:p>
            <a:pPr marL="342900" lvl="2" indent="-342900"/>
            <a:r>
              <a:rPr lang="en-IN" sz="2000" dirty="0" smtClean="0"/>
              <a:t>07 </a:t>
            </a:r>
            <a:r>
              <a:rPr lang="en-IN" sz="2000" dirty="0"/>
              <a:t>One Day Workshops for Research Scholars in Social Sciences. </a:t>
            </a:r>
            <a:endParaRPr lang="en-IN" sz="2000" dirty="0" smtClean="0"/>
          </a:p>
          <a:p>
            <a:pPr marL="342900" lvl="2" indent="-342900"/>
            <a:endParaRPr lang="en-IN" dirty="0"/>
          </a:p>
          <a:p>
            <a:pPr marL="342900" lvl="2" indent="-342900"/>
            <a:endParaRPr lang="en-IN" dirty="0" smtClean="0"/>
          </a:p>
          <a:p>
            <a:pPr marL="342900" lvl="2" indent="-342900"/>
            <a:r>
              <a:rPr lang="en-IN" sz="2000" dirty="0" smtClean="0"/>
              <a:t>A </a:t>
            </a:r>
            <a:r>
              <a:rPr lang="en-IN" sz="2000" dirty="0"/>
              <a:t>total of 2210 P. G. Students, 1079 Research Scholars, 985 Faculty members, and 167 library professional have attended the ILP.</a:t>
            </a:r>
            <a:endParaRPr lang="en-US" sz="2000" dirty="0"/>
          </a:p>
          <a:p>
            <a:endParaRPr lang="en-US" dirty="0"/>
          </a:p>
        </p:txBody>
      </p:sp>
    </p:spTree>
    <p:extLst>
      <p:ext uri="{BB962C8B-B14F-4D97-AF65-F5344CB8AC3E}">
        <p14:creationId xmlns:p14="http://schemas.microsoft.com/office/powerpoint/2010/main" val="4046995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 </a:t>
            </a:r>
            <a:endParaRPr lang="en-US" b="1" dirty="0"/>
          </a:p>
        </p:txBody>
      </p:sp>
      <p:sp>
        <p:nvSpPr>
          <p:cNvPr id="3" name="Content Placeholder 2"/>
          <p:cNvSpPr>
            <a:spLocks noGrp="1"/>
          </p:cNvSpPr>
          <p:nvPr>
            <p:ph idx="1"/>
          </p:nvPr>
        </p:nvSpPr>
        <p:spPr>
          <a:xfrm>
            <a:off x="107504" y="1124744"/>
            <a:ext cx="8579296" cy="5472608"/>
          </a:xfrm>
        </p:spPr>
        <p:txBody>
          <a:bodyPr>
            <a:normAutofit fontScale="77500" lnSpcReduction="20000"/>
          </a:bodyPr>
          <a:lstStyle/>
          <a:p>
            <a:pPr>
              <a:buFont typeface="Wingdings" panose="05000000000000000000" pitchFamily="2" charset="2"/>
              <a:buChar char="v"/>
            </a:pPr>
            <a:r>
              <a:rPr lang="en-IN" dirty="0" smtClean="0"/>
              <a:t>Introduction to IL Program</a:t>
            </a:r>
          </a:p>
          <a:p>
            <a:pPr>
              <a:buFont typeface="Wingdings" panose="05000000000000000000" pitchFamily="2" charset="2"/>
              <a:buChar char="v"/>
            </a:pPr>
            <a:r>
              <a:rPr lang="en-IN" dirty="0" smtClean="0"/>
              <a:t>Information Sources : Print vs E-resources</a:t>
            </a:r>
          </a:p>
          <a:p>
            <a:pPr>
              <a:buFont typeface="Wingdings" panose="05000000000000000000" pitchFamily="2" charset="2"/>
              <a:buChar char="v"/>
            </a:pPr>
            <a:r>
              <a:rPr lang="en-IN" dirty="0" smtClean="0"/>
              <a:t>Exposure to E-Resource Databases and Concept Mapping</a:t>
            </a:r>
            <a:endParaRPr lang="en-US" dirty="0"/>
          </a:p>
          <a:p>
            <a:pPr>
              <a:buFont typeface="Wingdings" panose="05000000000000000000" pitchFamily="2" charset="2"/>
              <a:buChar char="v"/>
            </a:pPr>
            <a:r>
              <a:rPr lang="en-IN" dirty="0" smtClean="0"/>
              <a:t>Subject based Open </a:t>
            </a:r>
            <a:r>
              <a:rPr lang="en-IN" dirty="0"/>
              <a:t>Access/Public Domain Resources </a:t>
            </a:r>
            <a:endParaRPr lang="en-US" dirty="0"/>
          </a:p>
          <a:p>
            <a:pPr>
              <a:buFont typeface="Wingdings" panose="05000000000000000000" pitchFamily="2" charset="2"/>
              <a:buChar char="v"/>
            </a:pPr>
            <a:r>
              <a:rPr lang="en-IN" dirty="0"/>
              <a:t>Searching Techniques </a:t>
            </a:r>
            <a:endParaRPr lang="en-US" dirty="0"/>
          </a:p>
          <a:p>
            <a:pPr>
              <a:buFont typeface="Wingdings" panose="05000000000000000000" pitchFamily="2" charset="2"/>
              <a:buChar char="v"/>
            </a:pPr>
            <a:r>
              <a:rPr lang="en-IN" dirty="0" smtClean="0"/>
              <a:t>Bibliographic </a:t>
            </a:r>
            <a:r>
              <a:rPr lang="en-IN" dirty="0"/>
              <a:t>Citations </a:t>
            </a:r>
            <a:endParaRPr lang="en-US" dirty="0"/>
          </a:p>
          <a:p>
            <a:pPr>
              <a:buFont typeface="Wingdings" panose="05000000000000000000" pitchFamily="2" charset="2"/>
              <a:buChar char="v"/>
            </a:pPr>
            <a:r>
              <a:rPr lang="en-IN" dirty="0" smtClean="0"/>
              <a:t>One </a:t>
            </a:r>
            <a:r>
              <a:rPr lang="en-IN" dirty="0"/>
              <a:t>day Workshops </a:t>
            </a:r>
            <a:r>
              <a:rPr lang="en-IN" dirty="0" smtClean="0"/>
              <a:t>with Hands </a:t>
            </a:r>
            <a:r>
              <a:rPr lang="en-IN" dirty="0"/>
              <a:t>on Training </a:t>
            </a:r>
            <a:r>
              <a:rPr lang="en-IN" dirty="0" smtClean="0"/>
              <a:t>based on Syllabi</a:t>
            </a:r>
            <a:endParaRPr lang="en-US" dirty="0"/>
          </a:p>
          <a:p>
            <a:pPr>
              <a:buFont typeface="Wingdings" panose="05000000000000000000" pitchFamily="2" charset="2"/>
              <a:buChar char="v"/>
            </a:pPr>
            <a:r>
              <a:rPr lang="en-IN" dirty="0" smtClean="0"/>
              <a:t>E-mail </a:t>
            </a:r>
            <a:r>
              <a:rPr lang="en-IN" dirty="0"/>
              <a:t>Alerts </a:t>
            </a:r>
            <a:r>
              <a:rPr lang="en-IN" dirty="0" smtClean="0"/>
              <a:t>and End Notes</a:t>
            </a:r>
            <a:endParaRPr lang="en-US" dirty="0"/>
          </a:p>
          <a:p>
            <a:pPr>
              <a:buFont typeface="Wingdings" panose="05000000000000000000" pitchFamily="2" charset="2"/>
              <a:buChar char="v"/>
            </a:pPr>
            <a:r>
              <a:rPr lang="en-IN" dirty="0" smtClean="0"/>
              <a:t>Copyright </a:t>
            </a:r>
            <a:r>
              <a:rPr lang="en-IN" dirty="0"/>
              <a:t>and Plagiarism Issues </a:t>
            </a:r>
            <a:endParaRPr lang="en-US" dirty="0"/>
          </a:p>
          <a:p>
            <a:pPr>
              <a:buFont typeface="Wingdings" panose="05000000000000000000" pitchFamily="2" charset="2"/>
              <a:buChar char="v"/>
            </a:pPr>
            <a:r>
              <a:rPr lang="en-IN" dirty="0" smtClean="0"/>
              <a:t>Virtual </a:t>
            </a:r>
            <a:r>
              <a:rPr lang="en-IN" dirty="0"/>
              <a:t>R</a:t>
            </a:r>
            <a:r>
              <a:rPr lang="en-IN" dirty="0" smtClean="0"/>
              <a:t>eferencing </a:t>
            </a:r>
            <a:endParaRPr lang="en-US" dirty="0"/>
          </a:p>
          <a:p>
            <a:pPr>
              <a:buFont typeface="Wingdings" panose="05000000000000000000" pitchFamily="2" charset="2"/>
              <a:buChar char="v"/>
            </a:pPr>
            <a:r>
              <a:rPr lang="en-IN" dirty="0" smtClean="0"/>
              <a:t>Citation </a:t>
            </a:r>
            <a:r>
              <a:rPr lang="en-IN" dirty="0"/>
              <a:t>Analysis Databases </a:t>
            </a:r>
            <a:r>
              <a:rPr lang="en-IN" dirty="0" smtClean="0"/>
              <a:t>like Web </a:t>
            </a:r>
            <a:r>
              <a:rPr lang="en-IN" dirty="0"/>
              <a:t>of Science and Scopus; </a:t>
            </a:r>
            <a:endParaRPr lang="en-US" dirty="0"/>
          </a:p>
          <a:p>
            <a:pPr>
              <a:buFont typeface="Wingdings" panose="05000000000000000000" pitchFamily="2" charset="2"/>
              <a:buChar char="v"/>
            </a:pPr>
            <a:r>
              <a:rPr lang="en-IN" dirty="0" smtClean="0"/>
              <a:t>Exposure </a:t>
            </a:r>
            <a:r>
              <a:rPr lang="en-IN" dirty="0"/>
              <a:t>to various online services </a:t>
            </a:r>
            <a:r>
              <a:rPr lang="en-IN" dirty="0" smtClean="0"/>
              <a:t>and tools available </a:t>
            </a:r>
            <a:r>
              <a:rPr lang="en-IN" dirty="0"/>
              <a:t>through the DULS Web Sites</a:t>
            </a:r>
            <a:endParaRPr lang="en-US" dirty="0"/>
          </a:p>
          <a:p>
            <a:endParaRPr lang="en-US" dirty="0"/>
          </a:p>
          <a:p>
            <a:endParaRPr lang="en-US" dirty="0"/>
          </a:p>
        </p:txBody>
      </p:sp>
    </p:spTree>
    <p:extLst>
      <p:ext uri="{BB962C8B-B14F-4D97-AF65-F5344CB8AC3E}">
        <p14:creationId xmlns:p14="http://schemas.microsoft.com/office/powerpoint/2010/main" val="5379206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Kinds of Searches</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412776"/>
            <a:ext cx="8928992" cy="5256584"/>
          </a:xfrm>
          <a:prstGeom prst="rect">
            <a:avLst/>
          </a:prstGeom>
          <a:noFill/>
        </p:spPr>
      </p:pic>
    </p:spTree>
    <p:extLst>
      <p:ext uri="{BB962C8B-B14F-4D97-AF65-F5344CB8AC3E}">
        <p14:creationId xmlns:p14="http://schemas.microsoft.com/office/powerpoint/2010/main" val="380616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656183"/>
          </a:xfrm>
        </p:spPr>
        <p:txBody>
          <a:bodyPr>
            <a:normAutofit/>
          </a:bodyPr>
          <a:lstStyle/>
          <a:p>
            <a:pPr lvl="0"/>
            <a:r>
              <a:rPr lang="en-IN" sz="2400" b="1" dirty="0"/>
              <a:t>UNESCO’s document “ Global Media and Information Literacy Assessment Framework ” published in  2013 recognises </a:t>
            </a:r>
            <a:r>
              <a:rPr lang="en-IN" sz="2400" b="1" dirty="0" smtClean="0"/>
              <a:t>that</a:t>
            </a:r>
            <a:r>
              <a:rPr lang="en-IN" sz="1800" dirty="0"/>
              <a:t/>
            </a:r>
            <a:br>
              <a:rPr lang="en-IN" sz="1800" dirty="0"/>
            </a:br>
            <a:endParaRPr lang="en-IN" sz="1800" dirty="0"/>
          </a:p>
        </p:txBody>
      </p:sp>
      <p:sp>
        <p:nvSpPr>
          <p:cNvPr id="3" name="Subtitle 2"/>
          <p:cNvSpPr>
            <a:spLocks noGrp="1"/>
          </p:cNvSpPr>
          <p:nvPr>
            <p:ph type="subTitle" idx="1"/>
          </p:nvPr>
        </p:nvSpPr>
        <p:spPr>
          <a:xfrm>
            <a:off x="251520" y="1556792"/>
            <a:ext cx="8712968" cy="5040560"/>
          </a:xfrm>
        </p:spPr>
        <p:txBody>
          <a:bodyPr>
            <a:noAutofit/>
          </a:bodyPr>
          <a:lstStyle/>
          <a:p>
            <a:pPr marL="342900" indent="-342900" algn="just">
              <a:buFont typeface="Wingdings" panose="05000000000000000000" pitchFamily="2" charset="2"/>
              <a:buChar char="Ø"/>
            </a:pPr>
            <a:r>
              <a:rPr lang="en-IN" sz="2200" b="1" dirty="0" smtClean="0">
                <a:solidFill>
                  <a:schemeClr val="tx1"/>
                </a:solidFill>
              </a:rPr>
              <a:t>The </a:t>
            </a:r>
            <a:r>
              <a:rPr lang="en-IN" sz="2200" b="1" dirty="0">
                <a:solidFill>
                  <a:schemeClr val="tx1"/>
                </a:solidFill>
              </a:rPr>
              <a:t>research and teaching of information literacy and media literacy have their roots within LIS </a:t>
            </a:r>
            <a:r>
              <a:rPr lang="en-IN" sz="2200" b="1" dirty="0" smtClean="0">
                <a:solidFill>
                  <a:schemeClr val="tx1"/>
                </a:solidFill>
              </a:rPr>
              <a:t>and media/civic studies disciplines respectively. </a:t>
            </a:r>
          </a:p>
          <a:p>
            <a:pPr marL="342900" indent="-342900" algn="just">
              <a:buFont typeface="Wingdings" panose="05000000000000000000" pitchFamily="2" charset="2"/>
              <a:buChar char="Ø"/>
            </a:pPr>
            <a:endParaRPr lang="en-IN" sz="2200" b="1" dirty="0" smtClean="0">
              <a:solidFill>
                <a:schemeClr val="tx1"/>
              </a:solidFill>
            </a:endParaRPr>
          </a:p>
          <a:p>
            <a:pPr marL="342900" indent="-342900" algn="just">
              <a:buFont typeface="Wingdings" panose="05000000000000000000" pitchFamily="2" charset="2"/>
              <a:buChar char="Ø"/>
            </a:pPr>
            <a:r>
              <a:rPr lang="en-IN" sz="2200" b="1" dirty="0" smtClean="0">
                <a:solidFill>
                  <a:schemeClr val="tx1"/>
                </a:solidFill>
              </a:rPr>
              <a:t>Historically</a:t>
            </a:r>
            <a:r>
              <a:rPr lang="en-IN" sz="2200" b="1" dirty="0">
                <a:solidFill>
                  <a:schemeClr val="tx1"/>
                </a:solidFill>
              </a:rPr>
              <a:t>, information literacy is a well-established field that evolved from education courses and materials for library users. </a:t>
            </a:r>
            <a:endParaRPr lang="en-IN" sz="2200" b="1" dirty="0" smtClean="0">
              <a:solidFill>
                <a:schemeClr val="tx1"/>
              </a:solidFill>
            </a:endParaRPr>
          </a:p>
          <a:p>
            <a:pPr marL="342900" indent="-342900" algn="just">
              <a:buFont typeface="Wingdings" panose="05000000000000000000" pitchFamily="2" charset="2"/>
              <a:buChar char="Ø"/>
            </a:pPr>
            <a:endParaRPr lang="en-IN" sz="2200" b="1" dirty="0" smtClean="0">
              <a:solidFill>
                <a:schemeClr val="tx1"/>
              </a:solidFill>
            </a:endParaRPr>
          </a:p>
          <a:p>
            <a:pPr marL="342900" indent="-342900" algn="just">
              <a:buFont typeface="Wingdings" panose="05000000000000000000" pitchFamily="2" charset="2"/>
              <a:buChar char="Ø"/>
            </a:pPr>
            <a:r>
              <a:rPr lang="en-IN" sz="2200" b="1" dirty="0" smtClean="0">
                <a:solidFill>
                  <a:schemeClr val="tx1"/>
                </a:solidFill>
              </a:rPr>
              <a:t>Since </a:t>
            </a:r>
            <a:r>
              <a:rPr lang="en-IN" sz="2200" b="1" dirty="0">
                <a:solidFill>
                  <a:schemeClr val="tx1"/>
                </a:solidFill>
              </a:rPr>
              <a:t>1974, the term information literacy has been used to emphasize the importance of access to information, the evaluation, creation and sharing of information and knowledge, using various tools, formats and channels.  </a:t>
            </a:r>
            <a:endParaRPr lang="en-IN" sz="2200" dirty="0">
              <a:solidFill>
                <a:schemeClr val="tx1"/>
              </a:solidFill>
            </a:endParaRPr>
          </a:p>
          <a:p>
            <a:endParaRPr lang="en-IN" sz="2200" dirty="0"/>
          </a:p>
        </p:txBody>
      </p:sp>
    </p:spTree>
    <p:extLst>
      <p:ext uri="{BB962C8B-B14F-4D97-AF65-F5344CB8AC3E}">
        <p14:creationId xmlns:p14="http://schemas.microsoft.com/office/powerpoint/2010/main" val="31687266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Online Tutorial</a:t>
            </a:r>
            <a:endParaRPr lang="en-US" b="1" dirty="0"/>
          </a:p>
        </p:txBody>
      </p:sp>
      <p:sp>
        <p:nvSpPr>
          <p:cNvPr id="3" name="Content Placeholder 2"/>
          <p:cNvSpPr>
            <a:spLocks noGrp="1"/>
          </p:cNvSpPr>
          <p:nvPr>
            <p:ph idx="1"/>
          </p:nvPr>
        </p:nvSpPr>
        <p:spPr>
          <a:xfrm>
            <a:off x="179512" y="1600200"/>
            <a:ext cx="8507288" cy="4925144"/>
          </a:xfrm>
        </p:spPr>
        <p:txBody>
          <a:bodyPr>
            <a:normAutofit/>
          </a:bodyPr>
          <a:lstStyle/>
          <a:p>
            <a:pPr marL="457200" lvl="1" indent="0">
              <a:buNone/>
            </a:pPr>
            <a:r>
              <a:rPr lang="en-IN" dirty="0"/>
              <a:t>The DULS has been able to develop Online </a:t>
            </a:r>
            <a:r>
              <a:rPr lang="en-IN" dirty="0" smtClean="0"/>
              <a:t>Tutorial </a:t>
            </a:r>
            <a:r>
              <a:rPr lang="en-IN" dirty="0"/>
              <a:t>on IL initially with 5 Modules: </a:t>
            </a:r>
            <a:endParaRPr lang="en-US" dirty="0"/>
          </a:p>
          <a:p>
            <a:pPr lvl="1">
              <a:buFont typeface="Wingdings" panose="05000000000000000000" pitchFamily="2" charset="2"/>
              <a:buChar char="Ø"/>
            </a:pPr>
            <a:r>
              <a:rPr lang="en-IN" dirty="0" smtClean="0"/>
              <a:t>MODULE </a:t>
            </a:r>
            <a:r>
              <a:rPr lang="en-IN" dirty="0"/>
              <a:t>1 : BASIC COMPUTING</a:t>
            </a:r>
            <a:endParaRPr lang="en-US" dirty="0"/>
          </a:p>
          <a:p>
            <a:pPr lvl="1">
              <a:buFont typeface="Wingdings" panose="05000000000000000000" pitchFamily="2" charset="2"/>
              <a:buChar char="Ø"/>
            </a:pPr>
            <a:r>
              <a:rPr lang="en-IN" dirty="0"/>
              <a:t>MODULE 2 : WEB BROWSER</a:t>
            </a:r>
            <a:endParaRPr lang="en-US" dirty="0"/>
          </a:p>
          <a:p>
            <a:pPr lvl="1">
              <a:buFont typeface="Wingdings" panose="05000000000000000000" pitchFamily="2" charset="2"/>
              <a:buChar char="Ø"/>
            </a:pPr>
            <a:r>
              <a:rPr lang="en-IN" dirty="0"/>
              <a:t>MODULE 3 : ONLINE E-RESOURCES AND </a:t>
            </a:r>
            <a:r>
              <a:rPr lang="en-IN" dirty="0" smtClean="0"/>
              <a:t> </a:t>
            </a:r>
          </a:p>
          <a:p>
            <a:pPr marL="0" indent="0">
              <a:buNone/>
            </a:pPr>
            <a:r>
              <a:rPr lang="en-IN" sz="2800" dirty="0"/>
              <a:t>	</a:t>
            </a:r>
            <a:r>
              <a:rPr lang="en-IN" sz="2800" dirty="0" smtClean="0"/>
              <a:t>	       SEARCHING </a:t>
            </a:r>
            <a:r>
              <a:rPr lang="en-IN" sz="2800" dirty="0"/>
              <a:t>TECHNIQUES</a:t>
            </a:r>
            <a:endParaRPr lang="en-US" sz="2800" dirty="0"/>
          </a:p>
          <a:p>
            <a:pPr lvl="1">
              <a:buFont typeface="Wingdings" panose="05000000000000000000" pitchFamily="2" charset="2"/>
              <a:buChar char="Ø"/>
            </a:pPr>
            <a:r>
              <a:rPr lang="en-IN" dirty="0"/>
              <a:t>MODULE 4 : WEB RESOURCES</a:t>
            </a:r>
            <a:endParaRPr lang="en-US" dirty="0"/>
          </a:p>
          <a:p>
            <a:pPr lvl="1">
              <a:buFont typeface="Wingdings" panose="05000000000000000000" pitchFamily="2" charset="2"/>
              <a:buChar char="Ø"/>
            </a:pPr>
            <a:r>
              <a:rPr lang="en-IN" dirty="0"/>
              <a:t>MODULE 5 : CITATIONS</a:t>
            </a:r>
            <a:endParaRPr lang="en-US" dirty="0"/>
          </a:p>
          <a:p>
            <a:endParaRPr lang="en-US" dirty="0"/>
          </a:p>
        </p:txBody>
      </p:sp>
    </p:spTree>
    <p:extLst>
      <p:ext uri="{BB962C8B-B14F-4D97-AF65-F5344CB8AC3E}">
        <p14:creationId xmlns:p14="http://schemas.microsoft.com/office/powerpoint/2010/main" val="18081102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IN" sz="3200" b="1" dirty="0" smtClean="0"/>
              <a:t>Online Objective Test</a:t>
            </a:r>
            <a:r>
              <a:rPr lang="en-US" dirty="0" smtClean="0"/>
              <a:t/>
            </a:r>
            <a:br>
              <a:rPr lang="en-US" dirty="0" smtClean="0"/>
            </a:br>
            <a:endParaRPr lang="en-US" dirty="0"/>
          </a:p>
        </p:txBody>
      </p:sp>
      <p:sp>
        <p:nvSpPr>
          <p:cNvPr id="3" name="Content Placeholder 2"/>
          <p:cNvSpPr>
            <a:spLocks noGrp="1"/>
          </p:cNvSpPr>
          <p:nvPr>
            <p:ph idx="1"/>
          </p:nvPr>
        </p:nvSpPr>
        <p:spPr>
          <a:xfrm>
            <a:off x="24617" y="1196752"/>
            <a:ext cx="8856984" cy="5472608"/>
          </a:xfrm>
        </p:spPr>
        <p:txBody>
          <a:bodyPr>
            <a:normAutofit fontScale="92500" lnSpcReduction="20000"/>
          </a:bodyPr>
          <a:lstStyle/>
          <a:p>
            <a:endParaRPr lang="en-US" sz="2800" dirty="0"/>
          </a:p>
          <a:p>
            <a:r>
              <a:rPr lang="en-IN" dirty="0"/>
              <a:t>INSTRUCTION TO HANDLE OBJECTIVE QUESTIONS</a:t>
            </a:r>
            <a:endParaRPr lang="en-US" sz="2800" dirty="0"/>
          </a:p>
          <a:p>
            <a:r>
              <a:rPr lang="en-IN" dirty="0"/>
              <a:t>ONE HAS TO CREAT AN ACCOUNT USING THEIR EMAIL </a:t>
            </a:r>
            <a:r>
              <a:rPr lang="en-IN" dirty="0" smtClean="0"/>
              <a:t>ID </a:t>
            </a:r>
            <a:r>
              <a:rPr lang="en-IN" dirty="0"/>
              <a:t>AND PASSWORD.</a:t>
            </a:r>
            <a:endParaRPr lang="en-US" sz="2800" dirty="0"/>
          </a:p>
          <a:p>
            <a:r>
              <a:rPr lang="en-IN" dirty="0"/>
              <a:t>TEXT IS AVAILABLE FOR READING AND THE QUESTIONS ARE BUILT UP BASED ON THE READINGS.</a:t>
            </a:r>
            <a:endParaRPr lang="en-US" sz="2800" dirty="0"/>
          </a:p>
          <a:p>
            <a:r>
              <a:rPr lang="en-IN" dirty="0"/>
              <a:t>10 QUESTIONS IN EACH MODULE</a:t>
            </a:r>
            <a:endParaRPr lang="en-US" sz="2800" dirty="0"/>
          </a:p>
          <a:p>
            <a:r>
              <a:rPr lang="en-IN" dirty="0"/>
              <a:t>RESULTS ARE INSTANT</a:t>
            </a:r>
            <a:endParaRPr lang="en-US" sz="2800" dirty="0"/>
          </a:p>
          <a:p>
            <a:r>
              <a:rPr lang="en-IN" dirty="0"/>
              <a:t>50% OF THE ANSWERS SHOULD BE RIGHT TO SWITCH TO ANOTHER MODULE ELSE DO IT AGAIN.</a:t>
            </a:r>
            <a:endParaRPr lang="en-US" sz="2800" dirty="0"/>
          </a:p>
          <a:p>
            <a:r>
              <a:rPr lang="en-IN" dirty="0" smtClean="0"/>
              <a:t>EACH </a:t>
            </a:r>
            <a:r>
              <a:rPr lang="en-IN" dirty="0"/>
              <a:t>TIME DIFFERENT SET OF QUESTIONS IN EACH MODULE.</a:t>
            </a:r>
            <a:endParaRPr lang="en-US" sz="2800" dirty="0"/>
          </a:p>
          <a:p>
            <a:endParaRPr lang="en-US" dirty="0"/>
          </a:p>
        </p:txBody>
      </p:sp>
    </p:spTree>
    <p:extLst>
      <p:ext uri="{BB962C8B-B14F-4D97-AF65-F5344CB8AC3E}">
        <p14:creationId xmlns:p14="http://schemas.microsoft.com/office/powerpoint/2010/main" val="3313640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640960" cy="994122"/>
          </a:xfrm>
        </p:spPr>
        <p:txBody>
          <a:bodyPr>
            <a:normAutofit fontScale="90000"/>
          </a:bodyPr>
          <a:lstStyle/>
          <a:p>
            <a:r>
              <a:rPr lang="en-IN" b="1" dirty="0" smtClean="0"/>
              <a:t>Credit Point Course </a:t>
            </a:r>
            <a:br>
              <a:rPr lang="en-IN" b="1" dirty="0" smtClean="0"/>
            </a:br>
            <a:r>
              <a:rPr lang="en-IN" b="1" dirty="0"/>
              <a:t>A</a:t>
            </a:r>
            <a:r>
              <a:rPr lang="en-IN" b="1" dirty="0" smtClean="0"/>
              <a:t>nother Milestone</a:t>
            </a:r>
            <a:endParaRPr lang="en-US" dirty="0"/>
          </a:p>
        </p:txBody>
      </p:sp>
      <p:sp>
        <p:nvSpPr>
          <p:cNvPr id="3" name="Content Placeholder 2"/>
          <p:cNvSpPr>
            <a:spLocks noGrp="1"/>
          </p:cNvSpPr>
          <p:nvPr>
            <p:ph idx="1"/>
          </p:nvPr>
        </p:nvSpPr>
        <p:spPr>
          <a:xfrm>
            <a:off x="107504" y="1484784"/>
            <a:ext cx="8928992" cy="5184576"/>
          </a:xfrm>
        </p:spPr>
        <p:txBody>
          <a:bodyPr>
            <a:normAutofit/>
          </a:bodyPr>
          <a:lstStyle/>
          <a:p>
            <a:pPr marL="457200" lvl="1" indent="-457200">
              <a:buFont typeface="Wingdings" panose="05000000000000000000" pitchFamily="2" charset="2"/>
              <a:buChar char="q"/>
            </a:pPr>
            <a:r>
              <a:rPr lang="en-IN" dirty="0" smtClean="0"/>
              <a:t>The </a:t>
            </a:r>
            <a:r>
              <a:rPr lang="en-IN" dirty="0"/>
              <a:t>Library has also received feedback after the completion of each programme and a close analysis of the total feedback </a:t>
            </a:r>
            <a:r>
              <a:rPr lang="en-IN" dirty="0" smtClean="0"/>
              <a:t>provided encouraging </a:t>
            </a:r>
            <a:r>
              <a:rPr lang="en-IN" dirty="0"/>
              <a:t>figures and facts. </a:t>
            </a:r>
            <a:endParaRPr lang="en-IN" dirty="0" smtClean="0"/>
          </a:p>
          <a:p>
            <a:pPr marL="457200" lvl="1" indent="-457200">
              <a:buFont typeface="Wingdings" panose="05000000000000000000" pitchFamily="2" charset="2"/>
              <a:buChar char="q"/>
            </a:pPr>
            <a:r>
              <a:rPr lang="en-IN" dirty="0"/>
              <a:t>B</a:t>
            </a:r>
            <a:r>
              <a:rPr lang="en-IN" dirty="0" smtClean="0"/>
              <a:t>ased </a:t>
            </a:r>
            <a:r>
              <a:rPr lang="en-IN" dirty="0"/>
              <a:t>on these feedbacks that the introduction of </a:t>
            </a:r>
            <a:r>
              <a:rPr lang="en-IN" dirty="0" smtClean="0"/>
              <a:t>Optional Credit </a:t>
            </a:r>
            <a:r>
              <a:rPr lang="en-IN" dirty="0"/>
              <a:t>P</a:t>
            </a:r>
            <a:r>
              <a:rPr lang="en-IN" dirty="0" smtClean="0"/>
              <a:t>oint Course </a:t>
            </a:r>
            <a:r>
              <a:rPr lang="en-IN" dirty="0"/>
              <a:t>was accepted in principle </a:t>
            </a:r>
            <a:r>
              <a:rPr lang="en-IN" dirty="0" smtClean="0"/>
              <a:t> </a:t>
            </a:r>
            <a:endParaRPr lang="en-US" dirty="0"/>
          </a:p>
          <a:p>
            <a:pPr>
              <a:buFont typeface="Wingdings" panose="05000000000000000000" pitchFamily="2" charset="2"/>
              <a:buChar char="q"/>
            </a:pPr>
            <a:r>
              <a:rPr lang="en-IN" sz="2800" dirty="0"/>
              <a:t>The nomenclature of the course was rectified as </a:t>
            </a:r>
            <a:r>
              <a:rPr lang="en-IN" sz="2800" b="1" dirty="0"/>
              <a:t>‘</a:t>
            </a:r>
            <a:r>
              <a:rPr lang="en-IN" sz="2800" b="1" dirty="0" smtClean="0"/>
              <a:t>Information </a:t>
            </a:r>
            <a:r>
              <a:rPr lang="en-IN" sz="2800" b="1" dirty="0"/>
              <a:t>Literacy for Research </a:t>
            </a:r>
            <a:r>
              <a:rPr lang="en-IN" sz="2800" b="1" dirty="0" smtClean="0"/>
              <a:t>Competency (ILRC)’ </a:t>
            </a:r>
          </a:p>
          <a:p>
            <a:pPr>
              <a:buFont typeface="Wingdings" panose="05000000000000000000" pitchFamily="2" charset="2"/>
              <a:buChar char="q"/>
            </a:pPr>
            <a:r>
              <a:rPr lang="en-IN" sz="2800" dirty="0" smtClean="0"/>
              <a:t> Reading </a:t>
            </a:r>
            <a:r>
              <a:rPr lang="en-IN" sz="2800" dirty="0"/>
              <a:t>materials </a:t>
            </a:r>
            <a:r>
              <a:rPr lang="en-IN" sz="2800" dirty="0" smtClean="0"/>
              <a:t> for various modules was developed. </a:t>
            </a:r>
          </a:p>
          <a:p>
            <a:pPr>
              <a:buFont typeface="Wingdings" panose="05000000000000000000" pitchFamily="2" charset="2"/>
              <a:buChar char="q"/>
            </a:pPr>
            <a:r>
              <a:rPr lang="en-IN" sz="2800" dirty="0"/>
              <a:t> </a:t>
            </a:r>
            <a:r>
              <a:rPr lang="en-IN" sz="2800" dirty="0" smtClean="0"/>
              <a:t>As </a:t>
            </a:r>
            <a:r>
              <a:rPr lang="en-IN" sz="2800" dirty="0"/>
              <a:t>a pilot </a:t>
            </a:r>
            <a:r>
              <a:rPr lang="en-IN" sz="2800" dirty="0" smtClean="0"/>
              <a:t>program, a 60 </a:t>
            </a:r>
            <a:r>
              <a:rPr lang="en-IN" sz="2800" dirty="0"/>
              <a:t>hours paid course </a:t>
            </a:r>
            <a:r>
              <a:rPr lang="en-IN" sz="2800" dirty="0" smtClean="0"/>
              <a:t>was introduced </a:t>
            </a:r>
            <a:r>
              <a:rPr lang="en-IN" sz="2800" dirty="0"/>
              <a:t>on 7th August 2010</a:t>
            </a:r>
            <a:endParaRPr lang="en-IN" sz="2800" dirty="0" smtClean="0"/>
          </a:p>
          <a:p>
            <a:pPr>
              <a:buFont typeface="Wingdings" panose="05000000000000000000" pitchFamily="2" charset="2"/>
              <a:buChar char="q"/>
            </a:pPr>
            <a:endParaRPr lang="en-US" sz="2800" dirty="0"/>
          </a:p>
        </p:txBody>
      </p:sp>
    </p:spTree>
    <p:extLst>
      <p:ext uri="{BB962C8B-B14F-4D97-AF65-F5344CB8AC3E}">
        <p14:creationId xmlns:p14="http://schemas.microsoft.com/office/powerpoint/2010/main" val="2245223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864096"/>
          </a:xfrm>
        </p:spPr>
        <p:txBody>
          <a:bodyPr/>
          <a:lstStyle/>
          <a:p>
            <a:r>
              <a:rPr lang="en-US" b="1" dirty="0" smtClean="0"/>
              <a:t>ILRC Pre- Course Test</a:t>
            </a:r>
            <a:endParaRPr lang="en-US" b="1" dirty="0"/>
          </a:p>
        </p:txBody>
      </p:sp>
      <p:sp>
        <p:nvSpPr>
          <p:cNvPr id="3" name="Content Placeholder 2"/>
          <p:cNvSpPr>
            <a:spLocks noGrp="1"/>
          </p:cNvSpPr>
          <p:nvPr>
            <p:ph idx="1"/>
          </p:nvPr>
        </p:nvSpPr>
        <p:spPr>
          <a:xfrm>
            <a:off x="457200" y="908720"/>
            <a:ext cx="8229600" cy="5760640"/>
          </a:xfrm>
        </p:spPr>
        <p:txBody>
          <a:bodyPr>
            <a:normAutofit/>
          </a:bodyPr>
          <a:lstStyle/>
          <a:p>
            <a:pPr marL="0" indent="0" algn="just">
              <a:buNone/>
            </a:pPr>
            <a:r>
              <a:rPr lang="en-IN" sz="2800" dirty="0" smtClean="0"/>
              <a:t>The Pre-course </a:t>
            </a:r>
            <a:r>
              <a:rPr lang="en-IN" sz="2800" dirty="0"/>
              <a:t>Questionnaire </a:t>
            </a:r>
            <a:r>
              <a:rPr lang="en-IN" sz="2800" dirty="0" smtClean="0"/>
              <a:t>was </a:t>
            </a:r>
            <a:r>
              <a:rPr lang="en-IN" sz="2800" dirty="0"/>
              <a:t>designed to evaluate </a:t>
            </a:r>
            <a:r>
              <a:rPr lang="en-IN" sz="2800" dirty="0" smtClean="0"/>
              <a:t> the </a:t>
            </a:r>
            <a:r>
              <a:rPr lang="en-IN" sz="2800" dirty="0"/>
              <a:t>individual participants’ knowledge on in </a:t>
            </a:r>
            <a:r>
              <a:rPr lang="en-IN" sz="2800" dirty="0" smtClean="0"/>
              <a:t>various aspects </a:t>
            </a:r>
            <a:r>
              <a:rPr lang="en-IN" sz="2800" dirty="0"/>
              <a:t>of ICT and make necessary arrangements to groom them to </a:t>
            </a:r>
            <a:r>
              <a:rPr lang="en-IN" sz="2800" dirty="0" smtClean="0"/>
              <a:t>uniform </a:t>
            </a:r>
            <a:r>
              <a:rPr lang="en-IN" sz="2800" dirty="0"/>
              <a:t>level, so that </a:t>
            </a:r>
            <a:r>
              <a:rPr lang="en-IN" sz="2800" dirty="0" smtClean="0"/>
              <a:t>the </a:t>
            </a:r>
            <a:r>
              <a:rPr lang="en-IN" sz="2800" dirty="0"/>
              <a:t>course is easily and equally understood by </a:t>
            </a:r>
            <a:r>
              <a:rPr lang="en-IN" sz="2800" dirty="0" smtClean="0"/>
              <a:t>all including carrying out hands-on-practice. </a:t>
            </a:r>
            <a:r>
              <a:rPr lang="en-US" sz="2800" dirty="0" smtClean="0"/>
              <a:t> </a:t>
            </a:r>
          </a:p>
          <a:p>
            <a:pPr marL="0" indent="0">
              <a:buNone/>
            </a:pPr>
            <a:endParaRPr lang="en-US" sz="2800" dirty="0" smtClean="0"/>
          </a:p>
          <a:p>
            <a:pPr marL="0" indent="0" algn="just">
              <a:buNone/>
            </a:pPr>
            <a:r>
              <a:rPr lang="en-US" sz="2800" b="1" dirty="0" smtClean="0"/>
              <a:t>It covered the issues like knowledge on: </a:t>
            </a:r>
            <a:r>
              <a:rPr lang="en-US" sz="2800" dirty="0" smtClean="0"/>
              <a:t>Computing environment; File &amp; Desktop Management; Word Processing; Cut , Copy &amp; Paste; Printing; E-mailing; Basic Housekeeping Skills; Internet/ Intranet; Citations etc. </a:t>
            </a:r>
            <a:endParaRPr lang="en-US" sz="2800" dirty="0"/>
          </a:p>
          <a:p>
            <a:endParaRPr lang="en-US" dirty="0"/>
          </a:p>
        </p:txBody>
      </p:sp>
    </p:spTree>
    <p:extLst>
      <p:ext uri="{BB962C8B-B14F-4D97-AF65-F5344CB8AC3E}">
        <p14:creationId xmlns:p14="http://schemas.microsoft.com/office/powerpoint/2010/main" val="2607833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US" b="1" dirty="0" smtClean="0"/>
              <a:t>Credit Point Course Content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0952400"/>
              </p:ext>
            </p:extLst>
          </p:nvPr>
        </p:nvGraphicFramePr>
        <p:xfrm>
          <a:off x="107504" y="1052735"/>
          <a:ext cx="8856984" cy="5418603"/>
        </p:xfrm>
        <a:graphic>
          <a:graphicData uri="http://schemas.openxmlformats.org/drawingml/2006/table">
            <a:tbl>
              <a:tblPr firstRow="1" firstCol="1" lastRow="1" lastCol="1" bandRow="1" bandCol="1">
                <a:tableStyleId>{5C22544A-7EE6-4342-B048-85BDC9FD1C3A}</a:tableStyleId>
              </a:tblPr>
              <a:tblGrid>
                <a:gridCol w="2165040"/>
                <a:gridCol w="6691944"/>
              </a:tblGrid>
              <a:tr h="761690">
                <a:tc>
                  <a:txBody>
                    <a:bodyPr/>
                    <a:lstStyle/>
                    <a:p>
                      <a:pPr marL="0" marR="0" algn="ctr">
                        <a:spcBef>
                          <a:spcPts val="0"/>
                        </a:spcBef>
                        <a:spcAft>
                          <a:spcPts val="0"/>
                        </a:spcAft>
                      </a:pPr>
                      <a:r>
                        <a:rPr lang="en-US" sz="1800" dirty="0">
                          <a:effectLst/>
                        </a:rPr>
                        <a:t>Content</a:t>
                      </a:r>
                      <a:endParaRPr lang="en-US" sz="18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800" dirty="0">
                          <a:effectLst/>
                        </a:rPr>
                        <a:t>Brief Description of the content.</a:t>
                      </a:r>
                    </a:p>
                    <a:p>
                      <a:pPr marL="0" marR="0">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tc>
              </a:tr>
              <a:tr h="881534">
                <a:tc>
                  <a:txBody>
                    <a:bodyPr/>
                    <a:lstStyle/>
                    <a:p>
                      <a:pPr marL="0" marR="0">
                        <a:spcBef>
                          <a:spcPts val="0"/>
                        </a:spcBef>
                        <a:spcAft>
                          <a:spcPts val="0"/>
                        </a:spcAft>
                      </a:pPr>
                      <a:r>
                        <a:rPr lang="en-US" sz="1800" b="1" dirty="0">
                          <a:effectLst/>
                        </a:rPr>
                        <a:t>Information Literacy</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dirty="0">
                          <a:effectLst/>
                        </a:rPr>
                        <a:t>Definition, philosophy and overview, objective and purpose, standards, coverage and indicators, components, models, recent trends.  </a:t>
                      </a:r>
                      <a:endParaRPr lang="en-US" sz="1800" b="1" dirty="0">
                        <a:effectLst/>
                        <a:latin typeface="Times New Roman"/>
                        <a:ea typeface="Times New Roman"/>
                      </a:endParaRPr>
                    </a:p>
                  </a:txBody>
                  <a:tcPr marL="68580" marR="68580" marT="0" marB="0"/>
                </a:tc>
              </a:tr>
              <a:tr h="881534">
                <a:tc>
                  <a:txBody>
                    <a:bodyPr/>
                    <a:lstStyle/>
                    <a:p>
                      <a:pPr marL="0" marR="0">
                        <a:spcBef>
                          <a:spcPts val="0"/>
                        </a:spcBef>
                        <a:spcAft>
                          <a:spcPts val="0"/>
                        </a:spcAft>
                      </a:pPr>
                      <a:r>
                        <a:rPr lang="en-US" sz="1600" b="1" dirty="0">
                          <a:effectLst/>
                        </a:rPr>
                        <a:t>General Computer concepts</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a:effectLst/>
                        </a:rPr>
                        <a:t>Introduction to computers, hardware, software, system software, application software, various operating systems, general purpose software suit like MS-Office.</a:t>
                      </a:r>
                      <a:endParaRPr lang="en-US" sz="1800" b="1">
                        <a:effectLst/>
                        <a:latin typeface="Times New Roman"/>
                        <a:ea typeface="Times New Roman"/>
                      </a:endParaRPr>
                    </a:p>
                  </a:txBody>
                  <a:tcPr marL="68580" marR="68580" marT="0" marB="0"/>
                </a:tc>
              </a:tr>
              <a:tr h="483435">
                <a:tc>
                  <a:txBody>
                    <a:bodyPr/>
                    <a:lstStyle/>
                    <a:p>
                      <a:pPr marL="0" marR="0">
                        <a:spcBef>
                          <a:spcPts val="0"/>
                        </a:spcBef>
                        <a:spcAft>
                          <a:spcPts val="0"/>
                        </a:spcAft>
                      </a:pPr>
                      <a:r>
                        <a:rPr lang="en-US" sz="1800" b="1" dirty="0">
                          <a:effectLst/>
                        </a:rPr>
                        <a:t>Hands on practice</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dirty="0">
                          <a:effectLst/>
                        </a:rPr>
                        <a:t>MS-Office</a:t>
                      </a:r>
                      <a:endParaRPr lang="en-US" sz="1800" b="1" dirty="0">
                        <a:effectLst/>
                        <a:latin typeface="Times New Roman"/>
                        <a:ea typeface="Times New Roman"/>
                      </a:endParaRPr>
                    </a:p>
                  </a:txBody>
                  <a:tcPr marL="68580" marR="68580" marT="0" marB="0"/>
                </a:tc>
              </a:tr>
              <a:tr h="647343">
                <a:tc>
                  <a:txBody>
                    <a:bodyPr/>
                    <a:lstStyle/>
                    <a:p>
                      <a:pPr marL="0" marR="0">
                        <a:spcBef>
                          <a:spcPts val="0"/>
                        </a:spcBef>
                        <a:spcAft>
                          <a:spcPts val="0"/>
                        </a:spcAft>
                      </a:pPr>
                      <a:r>
                        <a:rPr lang="en-US" sz="1800" b="1" dirty="0">
                          <a:effectLst/>
                        </a:rPr>
                        <a:t>Basics of Networking &amp; Internet</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a:effectLst/>
                        </a:rPr>
                        <a:t>Networking concepts. Introduction, history, architecture, &amp; components of Internet. WWW, e-mail management, etc.</a:t>
                      </a:r>
                      <a:endParaRPr lang="en-US" sz="1800" b="1">
                        <a:effectLst/>
                        <a:latin typeface="Times New Roman"/>
                        <a:ea typeface="Times New Roman"/>
                      </a:endParaRPr>
                    </a:p>
                  </a:txBody>
                  <a:tcPr marL="68580" marR="68580" marT="0" marB="0"/>
                </a:tc>
              </a:tr>
              <a:tr h="1175378">
                <a:tc>
                  <a:txBody>
                    <a:bodyPr/>
                    <a:lstStyle/>
                    <a:p>
                      <a:pPr marL="0" marR="0">
                        <a:spcBef>
                          <a:spcPts val="0"/>
                        </a:spcBef>
                        <a:spcAft>
                          <a:spcPts val="0"/>
                        </a:spcAft>
                      </a:pPr>
                      <a:r>
                        <a:rPr lang="en-US" sz="1800" b="1" dirty="0">
                          <a:effectLst/>
                        </a:rPr>
                        <a:t>Research Strategies</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a:effectLst/>
                        </a:rPr>
                        <a:t>How to do a research?, research setting and design, critical thinking skills, formulation of research questions; identify research topics by applying critical thinking to research questions, identify keywords/ key ideas in the research questions.   </a:t>
                      </a:r>
                      <a:endParaRPr lang="en-US" sz="1800" b="1">
                        <a:effectLst/>
                        <a:latin typeface="Times New Roman"/>
                        <a:ea typeface="Times New Roman"/>
                      </a:endParaRPr>
                    </a:p>
                  </a:txBody>
                  <a:tcPr marL="68580" marR="68580" marT="0" marB="0"/>
                </a:tc>
              </a:tr>
              <a:tr h="587689">
                <a:tc>
                  <a:txBody>
                    <a:bodyPr/>
                    <a:lstStyle/>
                    <a:p>
                      <a:pPr marL="0" marR="0">
                        <a:spcBef>
                          <a:spcPts val="0"/>
                        </a:spcBef>
                        <a:spcAft>
                          <a:spcPts val="0"/>
                        </a:spcAft>
                      </a:pPr>
                      <a:r>
                        <a:rPr lang="en-US" sz="1800" b="1" dirty="0">
                          <a:effectLst/>
                        </a:rPr>
                        <a:t>SPSS</a:t>
                      </a:r>
                    </a:p>
                    <a:p>
                      <a:pPr marL="0" marR="0">
                        <a:spcBef>
                          <a:spcPts val="0"/>
                        </a:spcBef>
                        <a:spcAft>
                          <a:spcPts val="0"/>
                        </a:spcAft>
                      </a:pPr>
                      <a:r>
                        <a:rPr lang="en-US" sz="1800" b="1" dirty="0">
                          <a:effectLst/>
                        </a:rPr>
                        <a:t> </a:t>
                      </a:r>
                      <a:endParaRPr lang="en-US" sz="1800" b="1"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b="1" dirty="0">
                          <a:effectLst/>
                        </a:rPr>
                        <a:t>Basics of SPSS</a:t>
                      </a:r>
                    </a:p>
                    <a:p>
                      <a:pPr marL="0" marR="0" algn="just">
                        <a:spcBef>
                          <a:spcPts val="0"/>
                        </a:spcBef>
                        <a:spcAft>
                          <a:spcPts val="0"/>
                        </a:spcAft>
                      </a:pPr>
                      <a:r>
                        <a:rPr lang="en-US" sz="1800" b="1" dirty="0">
                          <a:effectLst/>
                        </a:rPr>
                        <a:t> </a:t>
                      </a:r>
                      <a:endParaRPr lang="en-US" sz="1800" b="1"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683227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706090"/>
          </a:xfrm>
        </p:spPr>
        <p:txBody>
          <a:bodyPr>
            <a:normAutofit fontScale="90000"/>
          </a:bodyPr>
          <a:lstStyle/>
          <a:p>
            <a:r>
              <a:rPr lang="en-US" dirty="0" smtClean="0"/>
              <a:t>Credit Point Course Content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5885732"/>
              </p:ext>
            </p:extLst>
          </p:nvPr>
        </p:nvGraphicFramePr>
        <p:xfrm>
          <a:off x="179512" y="1052737"/>
          <a:ext cx="8784976" cy="5307400"/>
        </p:xfrm>
        <a:graphic>
          <a:graphicData uri="http://schemas.openxmlformats.org/drawingml/2006/table">
            <a:tbl>
              <a:tblPr firstRow="1" firstCol="1" lastRow="1" lastCol="1" bandRow="1" bandCol="1">
                <a:tableStyleId>{5C22544A-7EE6-4342-B048-85BDC9FD1C3A}</a:tableStyleId>
              </a:tblPr>
              <a:tblGrid>
                <a:gridCol w="2147438"/>
                <a:gridCol w="6637538"/>
              </a:tblGrid>
              <a:tr h="288031">
                <a:tc>
                  <a:txBody>
                    <a:bodyPr/>
                    <a:lstStyle/>
                    <a:p>
                      <a:pPr marL="0" marR="0">
                        <a:spcBef>
                          <a:spcPts val="0"/>
                        </a:spcBef>
                        <a:spcAft>
                          <a:spcPts val="0"/>
                        </a:spcAft>
                      </a:pPr>
                      <a:r>
                        <a:rPr lang="en-US" sz="1800">
                          <a:effectLst/>
                        </a:rPr>
                        <a:t>Hands on practice</a:t>
                      </a:r>
                      <a:endParaRPr lang="en-US" sz="18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dirty="0">
                          <a:effectLst/>
                        </a:rPr>
                        <a:t>Using SPSS for data analysis</a:t>
                      </a:r>
                    </a:p>
                    <a:p>
                      <a:pPr marL="0" marR="0" algn="just">
                        <a:spcBef>
                          <a:spcPts val="0"/>
                        </a:spcBef>
                        <a:spcAft>
                          <a:spcPts val="0"/>
                        </a:spcAft>
                      </a:pPr>
                      <a:r>
                        <a:rPr lang="en-US" sz="1800" dirty="0">
                          <a:effectLst/>
                        </a:rPr>
                        <a:t> </a:t>
                      </a:r>
                      <a:endParaRPr lang="en-US" sz="1800" dirty="0">
                        <a:effectLst/>
                        <a:latin typeface="Times New Roman"/>
                        <a:ea typeface="Times New Roman"/>
                      </a:endParaRPr>
                    </a:p>
                  </a:txBody>
                  <a:tcPr marL="68580" marR="68580" marT="0" marB="0"/>
                </a:tc>
              </a:tr>
              <a:tr h="1074399">
                <a:tc>
                  <a:txBody>
                    <a:bodyPr/>
                    <a:lstStyle/>
                    <a:p>
                      <a:pPr marL="0" marR="0">
                        <a:spcBef>
                          <a:spcPts val="0"/>
                        </a:spcBef>
                        <a:spcAft>
                          <a:spcPts val="0"/>
                        </a:spcAft>
                      </a:pPr>
                      <a:r>
                        <a:rPr lang="en-US" sz="1800">
                          <a:effectLst/>
                        </a:rPr>
                        <a:t>Sources &amp; Types of Information </a:t>
                      </a:r>
                    </a:p>
                    <a:p>
                      <a:pPr marL="0" marR="0">
                        <a:spcBef>
                          <a:spcPts val="0"/>
                        </a:spcBef>
                        <a:spcAft>
                          <a:spcPts val="0"/>
                        </a:spcAft>
                      </a:pPr>
                      <a:r>
                        <a:rPr lang="en-US" sz="1800">
                          <a:effectLst/>
                        </a:rPr>
                        <a:t> </a:t>
                      </a:r>
                      <a:endParaRPr lang="en-US" sz="18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a:effectLst/>
                        </a:rPr>
                        <a:t>Use of library, format of sources of information -print vs  e-resources, and finding aids, popular vs scholarly journals. Library reference collection and services in print. Ordering materials from various sources (inter-library loan, for example) Library homepage familiarization activities (e.g., checking borrower information at the library via the homepage, asking librarians questions via virtual reference), Critical issues in scholarly communications.</a:t>
                      </a:r>
                      <a:endParaRPr lang="en-US" sz="1800">
                        <a:effectLst/>
                        <a:latin typeface="Times New Roman"/>
                        <a:ea typeface="Times New Roman"/>
                      </a:endParaRPr>
                    </a:p>
                  </a:txBody>
                  <a:tcPr marL="68580" marR="68580" marT="0" marB="0"/>
                </a:tc>
              </a:tr>
              <a:tr h="504056">
                <a:tc>
                  <a:txBody>
                    <a:bodyPr/>
                    <a:lstStyle/>
                    <a:p>
                      <a:pPr marL="0" marR="0">
                        <a:spcBef>
                          <a:spcPts val="0"/>
                        </a:spcBef>
                        <a:spcAft>
                          <a:spcPts val="0"/>
                        </a:spcAft>
                      </a:pPr>
                      <a:r>
                        <a:rPr lang="en-US" sz="1800">
                          <a:effectLst/>
                        </a:rPr>
                        <a:t>Database concepts</a:t>
                      </a:r>
                      <a:endParaRPr lang="en-US" sz="18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a:effectLst/>
                        </a:rPr>
                        <a:t>Overview of databases, scope, coverage. Creation and updation of databases. SQL concepts. Review of database functions.</a:t>
                      </a:r>
                      <a:endParaRPr lang="en-US" sz="1800">
                        <a:effectLst/>
                        <a:latin typeface="Times New Roman"/>
                        <a:ea typeface="Times New Roman"/>
                      </a:endParaRPr>
                    </a:p>
                  </a:txBody>
                  <a:tcPr marL="68580" marR="68580" marT="0" marB="0"/>
                </a:tc>
              </a:tr>
              <a:tr h="504056">
                <a:tc>
                  <a:txBody>
                    <a:bodyPr/>
                    <a:lstStyle/>
                    <a:p>
                      <a:pPr marL="0" marR="0">
                        <a:spcBef>
                          <a:spcPts val="0"/>
                        </a:spcBef>
                        <a:spcAft>
                          <a:spcPts val="0"/>
                        </a:spcAft>
                      </a:pPr>
                      <a:r>
                        <a:rPr lang="en-US" sz="1800">
                          <a:effectLst/>
                        </a:rPr>
                        <a:t>General Databases</a:t>
                      </a:r>
                      <a:endParaRPr lang="en-US" sz="18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a:effectLst/>
                        </a:rPr>
                        <a:t>Overview of databases, scope, coverage and search features, search result analysis and limiting, expanding the search results. Registering with data base(s). </a:t>
                      </a:r>
                      <a:endParaRPr lang="en-US" sz="1800">
                        <a:effectLst/>
                        <a:latin typeface="Times New Roman"/>
                        <a:ea typeface="Times New Roman"/>
                      </a:endParaRPr>
                    </a:p>
                  </a:txBody>
                  <a:tcPr marL="68580" marR="68580" marT="0" marB="0"/>
                </a:tc>
              </a:tr>
              <a:tr h="369640">
                <a:tc>
                  <a:txBody>
                    <a:bodyPr/>
                    <a:lstStyle/>
                    <a:p>
                      <a:pPr marL="0" marR="0">
                        <a:spcBef>
                          <a:spcPts val="0"/>
                        </a:spcBef>
                        <a:spcAft>
                          <a:spcPts val="0"/>
                        </a:spcAft>
                      </a:pPr>
                      <a:r>
                        <a:rPr lang="en-US" sz="1800">
                          <a:effectLst/>
                        </a:rPr>
                        <a:t>Hands on Practice</a:t>
                      </a:r>
                      <a:endParaRPr lang="en-US" sz="18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a:effectLst/>
                        </a:rPr>
                        <a:t>With various general databases</a:t>
                      </a:r>
                      <a:endParaRPr lang="en-US" sz="1800">
                        <a:effectLst/>
                        <a:latin typeface="Times New Roman"/>
                        <a:ea typeface="Times New Roman"/>
                      </a:endParaRPr>
                    </a:p>
                  </a:txBody>
                  <a:tcPr marL="68580" marR="68580" marT="0" marB="0"/>
                </a:tc>
              </a:tr>
              <a:tr h="638472">
                <a:tc>
                  <a:txBody>
                    <a:bodyPr/>
                    <a:lstStyle/>
                    <a:p>
                      <a:pPr marL="0" marR="0">
                        <a:spcBef>
                          <a:spcPts val="0"/>
                        </a:spcBef>
                        <a:spcAft>
                          <a:spcPts val="0"/>
                        </a:spcAft>
                      </a:pPr>
                      <a:r>
                        <a:rPr lang="en-US" sz="1800" dirty="0">
                          <a:effectLst/>
                        </a:rPr>
                        <a:t>Web Resources</a:t>
                      </a:r>
                      <a:endParaRPr lang="en-US" sz="18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800" dirty="0">
                          <a:effectLst/>
                        </a:rPr>
                        <a:t>Introduction to web resources. Subject directories, search engines, meta search engines. OAI, RSS, </a:t>
                      </a:r>
                      <a:r>
                        <a:rPr lang="en-US" sz="1800" dirty="0" err="1">
                          <a:effectLst/>
                        </a:rPr>
                        <a:t>wikies</a:t>
                      </a:r>
                      <a:r>
                        <a:rPr lang="en-US" sz="1800" dirty="0">
                          <a:effectLst/>
                        </a:rPr>
                        <a:t>, blogs, newsgroups &amp; forums. Application of critical thinking skills to using web resources, evaluate web resources.  </a:t>
                      </a:r>
                      <a:endParaRPr lang="en-US" sz="18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1412682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20080"/>
          </a:xfrm>
        </p:spPr>
        <p:txBody>
          <a:bodyPr>
            <a:normAutofit fontScale="90000"/>
          </a:bodyPr>
          <a:lstStyle/>
          <a:p>
            <a:r>
              <a:rPr lang="en-US" b="1" dirty="0" smtClean="0"/>
              <a:t>Credit Point Course Content</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84434425"/>
              </p:ext>
            </p:extLst>
          </p:nvPr>
        </p:nvGraphicFramePr>
        <p:xfrm>
          <a:off x="179512" y="764705"/>
          <a:ext cx="8712968" cy="6007792"/>
        </p:xfrm>
        <a:graphic>
          <a:graphicData uri="http://schemas.openxmlformats.org/drawingml/2006/table">
            <a:tbl>
              <a:tblPr firstRow="1" firstCol="1" lastRow="1" lastCol="1" bandRow="1" bandCol="1">
                <a:tableStyleId>{5C22544A-7EE6-4342-B048-85BDC9FD1C3A}</a:tableStyleId>
              </a:tblPr>
              <a:tblGrid>
                <a:gridCol w="2129837"/>
                <a:gridCol w="6583131"/>
              </a:tblGrid>
              <a:tr h="342712">
                <a:tc>
                  <a:txBody>
                    <a:bodyPr/>
                    <a:lstStyle/>
                    <a:p>
                      <a:pPr marL="0" marR="0">
                        <a:spcBef>
                          <a:spcPts val="0"/>
                        </a:spcBef>
                        <a:spcAft>
                          <a:spcPts val="0"/>
                        </a:spcAft>
                      </a:pPr>
                      <a:r>
                        <a:rPr lang="en-US" sz="1750" dirty="0">
                          <a:effectLst/>
                        </a:rPr>
                        <a:t>Hands on Practice</a:t>
                      </a:r>
                      <a:endParaRPr lang="en-US" sz="175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dirty="0">
                          <a:effectLst/>
                        </a:rPr>
                        <a:t> Using subject directories, search engines, meta search engines.</a:t>
                      </a:r>
                      <a:endParaRPr lang="en-US" sz="1750" dirty="0">
                        <a:effectLst/>
                        <a:latin typeface="Times New Roman"/>
                        <a:ea typeface="Times New Roman"/>
                      </a:endParaRPr>
                    </a:p>
                  </a:txBody>
                  <a:tcPr marL="68580" marR="68580" marT="0" marB="0"/>
                </a:tc>
              </a:tr>
              <a:tr h="1106590">
                <a:tc>
                  <a:txBody>
                    <a:bodyPr/>
                    <a:lstStyle/>
                    <a:p>
                      <a:pPr marL="0" marR="0">
                        <a:spcBef>
                          <a:spcPts val="0"/>
                        </a:spcBef>
                        <a:spcAft>
                          <a:spcPts val="0"/>
                        </a:spcAft>
                      </a:pPr>
                      <a:r>
                        <a:rPr lang="en-US" sz="1750">
                          <a:effectLst/>
                        </a:rPr>
                        <a:t>Online Resources &amp; Searching Techniques</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dirty="0">
                          <a:effectLst/>
                        </a:rPr>
                        <a:t>Features of online e-resources, Information Retrieval System, formulating a search strategy, recall vs relevance, search techniques, employing specific search techniques.  Title, subject, author, keyword searches.</a:t>
                      </a:r>
                      <a:endParaRPr lang="en-US" sz="1750" dirty="0">
                        <a:effectLst/>
                        <a:latin typeface="Times New Roman"/>
                        <a:ea typeface="Times New Roman"/>
                      </a:endParaRPr>
                    </a:p>
                  </a:txBody>
                  <a:tcPr marL="68580" marR="68580" marT="0" marB="0"/>
                </a:tc>
              </a:tr>
              <a:tr h="553295">
                <a:tc>
                  <a:txBody>
                    <a:bodyPr/>
                    <a:lstStyle/>
                    <a:p>
                      <a:pPr marL="0" marR="0">
                        <a:spcBef>
                          <a:spcPts val="0"/>
                        </a:spcBef>
                        <a:spcAft>
                          <a:spcPts val="0"/>
                        </a:spcAft>
                      </a:pPr>
                      <a:r>
                        <a:rPr lang="en-US" sz="1750">
                          <a:effectLst/>
                        </a:rPr>
                        <a:t>Hands on Practice</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Formulating a search strategy, employing specific search techniques for online searching with examples.</a:t>
                      </a:r>
                      <a:endParaRPr lang="en-US" sz="1750">
                        <a:effectLst/>
                        <a:latin typeface="Times New Roman"/>
                        <a:ea typeface="Times New Roman"/>
                      </a:endParaRPr>
                    </a:p>
                  </a:txBody>
                  <a:tcPr marL="68580" marR="68580" marT="0" marB="0"/>
                </a:tc>
              </a:tr>
              <a:tr h="1383238">
                <a:tc>
                  <a:txBody>
                    <a:bodyPr/>
                    <a:lstStyle/>
                    <a:p>
                      <a:pPr marL="0" marR="0">
                        <a:spcBef>
                          <a:spcPts val="0"/>
                        </a:spcBef>
                        <a:spcAft>
                          <a:spcPts val="0"/>
                        </a:spcAft>
                      </a:pPr>
                      <a:r>
                        <a:rPr lang="en-US" sz="1750" dirty="0">
                          <a:effectLst/>
                        </a:rPr>
                        <a:t>Discipline specific databases(Two groups: Science and Social Science) optional</a:t>
                      </a:r>
                      <a:endParaRPr lang="en-US" sz="175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Overview of databases, scope coverage and search features, search result analysis and limiting expending the search result, registering with the data bases. </a:t>
                      </a:r>
                      <a:endParaRPr lang="en-US" sz="1750">
                        <a:effectLst/>
                        <a:latin typeface="Times New Roman"/>
                        <a:ea typeface="Times New Roman"/>
                      </a:endParaRPr>
                    </a:p>
                  </a:txBody>
                  <a:tcPr marL="68580" marR="68580" marT="0" marB="0"/>
                </a:tc>
              </a:tr>
              <a:tr h="342712">
                <a:tc>
                  <a:txBody>
                    <a:bodyPr/>
                    <a:lstStyle/>
                    <a:p>
                      <a:pPr marL="0" marR="0">
                        <a:spcBef>
                          <a:spcPts val="0"/>
                        </a:spcBef>
                        <a:spcAft>
                          <a:spcPts val="0"/>
                        </a:spcAft>
                      </a:pPr>
                      <a:r>
                        <a:rPr lang="en-US" sz="1750">
                          <a:effectLst/>
                        </a:rPr>
                        <a:t>Hands on Practice</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With various subject specific databases</a:t>
                      </a:r>
                      <a:endParaRPr lang="en-US" sz="1750">
                        <a:effectLst/>
                        <a:latin typeface="Times New Roman"/>
                        <a:ea typeface="Times New Roman"/>
                      </a:endParaRPr>
                    </a:p>
                  </a:txBody>
                  <a:tcPr marL="68580" marR="68580" marT="0" marB="0"/>
                </a:tc>
              </a:tr>
              <a:tr h="553295">
                <a:tc>
                  <a:txBody>
                    <a:bodyPr/>
                    <a:lstStyle/>
                    <a:p>
                      <a:pPr marL="0" marR="0">
                        <a:spcBef>
                          <a:spcPts val="0"/>
                        </a:spcBef>
                        <a:spcAft>
                          <a:spcPts val="0"/>
                        </a:spcAft>
                      </a:pPr>
                      <a:r>
                        <a:rPr lang="en-US" sz="1750">
                          <a:effectLst/>
                        </a:rPr>
                        <a:t>Information use Ethics</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Define plagiarism, what constitute plagiarism, how to aviode plagiarism, Demonstrate ethical use of information, copy right issues.</a:t>
                      </a:r>
                      <a:endParaRPr lang="en-US" sz="1750">
                        <a:effectLst/>
                        <a:latin typeface="Times New Roman"/>
                        <a:ea typeface="Times New Roman"/>
                      </a:endParaRPr>
                    </a:p>
                  </a:txBody>
                  <a:tcPr marL="68580" marR="68580" marT="0" marB="0"/>
                </a:tc>
              </a:tr>
              <a:tr h="553295">
                <a:tc>
                  <a:txBody>
                    <a:bodyPr/>
                    <a:lstStyle/>
                    <a:p>
                      <a:pPr marL="0" marR="0">
                        <a:spcBef>
                          <a:spcPts val="0"/>
                        </a:spcBef>
                        <a:spcAft>
                          <a:spcPts val="0"/>
                        </a:spcAft>
                      </a:pPr>
                      <a:r>
                        <a:rPr lang="en-US" sz="1750">
                          <a:effectLst/>
                        </a:rPr>
                        <a:t>Group Discussion &amp; Brain Storming</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Plagiarism &amp; Copy Right Issues</a:t>
                      </a:r>
                      <a:endParaRPr lang="en-US" sz="1750">
                        <a:effectLst/>
                        <a:latin typeface="Times New Roman"/>
                        <a:ea typeface="Times New Roman"/>
                      </a:endParaRPr>
                    </a:p>
                  </a:txBody>
                  <a:tcPr marL="68580" marR="68580" marT="0" marB="0"/>
                </a:tc>
              </a:tr>
              <a:tr h="829943">
                <a:tc>
                  <a:txBody>
                    <a:bodyPr/>
                    <a:lstStyle/>
                    <a:p>
                      <a:pPr marL="0" marR="0">
                        <a:spcBef>
                          <a:spcPts val="0"/>
                        </a:spcBef>
                        <a:spcAft>
                          <a:spcPts val="0"/>
                        </a:spcAft>
                      </a:pPr>
                      <a:r>
                        <a:rPr lang="en-US" sz="1750">
                          <a:effectLst/>
                        </a:rPr>
                        <a:t>Citation Standards </a:t>
                      </a:r>
                      <a:endParaRPr lang="en-US" sz="175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a:effectLst/>
                        </a:rPr>
                        <a:t>Importance of citations, ranking system and standardization of bibliographical references using standard tools, various citation patterns and their use.</a:t>
                      </a:r>
                      <a:endParaRPr lang="en-US" sz="1750">
                        <a:effectLst/>
                        <a:latin typeface="Times New Roman"/>
                        <a:ea typeface="Times New Roman"/>
                      </a:endParaRPr>
                    </a:p>
                  </a:txBody>
                  <a:tcPr marL="68580" marR="68580" marT="0" marB="0"/>
                </a:tc>
              </a:tr>
              <a:tr h="342712">
                <a:tc>
                  <a:txBody>
                    <a:bodyPr/>
                    <a:lstStyle/>
                    <a:p>
                      <a:pPr marL="0" marR="0">
                        <a:spcBef>
                          <a:spcPts val="0"/>
                        </a:spcBef>
                        <a:spcAft>
                          <a:spcPts val="0"/>
                        </a:spcAft>
                      </a:pPr>
                      <a:r>
                        <a:rPr lang="en-US" sz="1750" dirty="0">
                          <a:effectLst/>
                        </a:rPr>
                        <a:t>Reporting research</a:t>
                      </a:r>
                      <a:endParaRPr lang="en-US" sz="175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750" dirty="0">
                          <a:effectLst/>
                        </a:rPr>
                        <a:t>Writing research out come, drafting, editing and final communication.</a:t>
                      </a:r>
                      <a:endParaRPr lang="en-US" sz="175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37325897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856984" cy="1301006"/>
          </a:xfrm>
        </p:spPr>
        <p:txBody>
          <a:bodyPr>
            <a:noAutofit/>
          </a:bodyPr>
          <a:lstStyle/>
          <a:p>
            <a:pPr lvl="0"/>
            <a:r>
              <a:rPr lang="en-IN" sz="2800" b="1" dirty="0" smtClean="0"/>
              <a:t/>
            </a:r>
            <a:br>
              <a:rPr lang="en-IN" sz="2800" b="1" dirty="0" smtClean="0"/>
            </a:br>
            <a:r>
              <a:rPr lang="en-IN" sz="2800" b="1" dirty="0" smtClean="0"/>
              <a:t>Does </a:t>
            </a:r>
            <a:r>
              <a:rPr lang="en-IN" sz="2800" b="1" dirty="0"/>
              <a:t>the UNESCO </a:t>
            </a:r>
            <a:r>
              <a:rPr lang="en-IN" sz="2800" b="1" dirty="0" smtClean="0"/>
              <a:t/>
            </a:r>
            <a:br>
              <a:rPr lang="en-IN" sz="2800" b="1" dirty="0" smtClean="0"/>
            </a:br>
            <a:r>
              <a:rPr lang="en-IN" sz="2800" b="1" dirty="0" smtClean="0"/>
              <a:t>Framework </a:t>
            </a:r>
            <a:r>
              <a:rPr lang="en-IN" sz="2800" b="1" dirty="0"/>
              <a:t>in </a:t>
            </a:r>
            <a:r>
              <a:rPr lang="en-IN" sz="2800" b="1" dirty="0" smtClean="0"/>
              <a:t>Promoting </a:t>
            </a:r>
            <a:r>
              <a:rPr lang="en-IN" sz="2800" b="1" dirty="0"/>
              <a:t>IL is </a:t>
            </a:r>
            <a:r>
              <a:rPr lang="en-IN" sz="2800" b="1" dirty="0" smtClean="0"/>
              <a:t>Suitable </a:t>
            </a:r>
            <a:r>
              <a:rPr lang="en-IN" sz="2800" b="1" dirty="0"/>
              <a:t>to </a:t>
            </a:r>
            <a:r>
              <a:rPr lang="en-IN" sz="2800" b="1"/>
              <a:t>Indian </a:t>
            </a:r>
            <a:r>
              <a:rPr lang="en-IN" sz="2800" b="1" smtClean="0"/>
              <a:t>Condition </a:t>
            </a:r>
            <a:r>
              <a:rPr lang="en-IN" sz="2800" b="1" dirty="0" smtClean="0"/>
              <a:t>?</a:t>
            </a:r>
            <a:r>
              <a:rPr lang="en-US" sz="2800" dirty="0"/>
              <a:t/>
            </a:r>
            <a:br>
              <a:rPr lang="en-US" sz="2800" dirty="0"/>
            </a:br>
            <a:endParaRPr lang="en-US" sz="2800" dirty="0"/>
          </a:p>
        </p:txBody>
      </p:sp>
      <p:sp>
        <p:nvSpPr>
          <p:cNvPr id="3" name="Content Placeholder 2"/>
          <p:cNvSpPr>
            <a:spLocks noGrp="1"/>
          </p:cNvSpPr>
          <p:nvPr>
            <p:ph idx="1"/>
          </p:nvPr>
        </p:nvSpPr>
        <p:spPr>
          <a:xfrm>
            <a:off x="107504" y="1412776"/>
            <a:ext cx="8928992" cy="5040560"/>
          </a:xfrm>
        </p:spPr>
        <p:txBody>
          <a:bodyPr>
            <a:normAutofit/>
          </a:bodyPr>
          <a:lstStyle/>
          <a:p>
            <a:pPr lvl="2">
              <a:buFont typeface="Wingdings" panose="05000000000000000000" pitchFamily="2" charset="2"/>
              <a:buChar char="Ø"/>
            </a:pPr>
            <a:r>
              <a:rPr lang="en-IN" dirty="0"/>
              <a:t>According to Internet World Stats : the Internet penetration as on 2013 is </a:t>
            </a:r>
            <a:r>
              <a:rPr lang="en-IN" dirty="0" smtClean="0"/>
              <a:t>still not more </a:t>
            </a:r>
            <a:r>
              <a:rPr lang="en-IN" dirty="0"/>
              <a:t>than 15.8 per cent; </a:t>
            </a:r>
            <a:endParaRPr lang="en-US" dirty="0"/>
          </a:p>
          <a:p>
            <a:pPr lvl="2">
              <a:buFont typeface="Wingdings" panose="05000000000000000000" pitchFamily="2" charset="2"/>
              <a:buChar char="Ø"/>
            </a:pPr>
            <a:r>
              <a:rPr lang="en-IN" dirty="0" smtClean="0"/>
              <a:t>Nations </a:t>
            </a:r>
            <a:r>
              <a:rPr lang="en-IN" dirty="0"/>
              <a:t>Priorities are different; </a:t>
            </a:r>
            <a:endParaRPr lang="en-IN" dirty="0" smtClean="0"/>
          </a:p>
          <a:p>
            <a:pPr lvl="2">
              <a:buFont typeface="Wingdings" panose="05000000000000000000" pitchFamily="2" charset="2"/>
              <a:buChar char="Ø"/>
            </a:pPr>
            <a:r>
              <a:rPr lang="en-IN" dirty="0" smtClean="0"/>
              <a:t>Inappropriate and imbalanced ICT infrastructure;</a:t>
            </a:r>
            <a:endParaRPr lang="en-US" dirty="0"/>
          </a:p>
          <a:p>
            <a:pPr lvl="2">
              <a:buFont typeface="Wingdings" panose="05000000000000000000" pitchFamily="2" charset="2"/>
              <a:buChar char="Ø"/>
            </a:pPr>
            <a:r>
              <a:rPr lang="en-IN" dirty="0" smtClean="0"/>
              <a:t>Large segment of students </a:t>
            </a:r>
            <a:r>
              <a:rPr lang="en-IN" dirty="0"/>
              <a:t>compared to Western Countries are mostly unaware </a:t>
            </a:r>
            <a:r>
              <a:rPr lang="en-IN" dirty="0" smtClean="0"/>
              <a:t>of </a:t>
            </a:r>
            <a:r>
              <a:rPr lang="en-IN" dirty="0"/>
              <a:t>many things which could give them an edge in advancement of their career. </a:t>
            </a:r>
            <a:r>
              <a:rPr lang="en-IN" dirty="0" smtClean="0"/>
              <a:t>e.g</a:t>
            </a:r>
            <a:r>
              <a:rPr lang="en-IN" dirty="0"/>
              <a:t>.</a:t>
            </a:r>
            <a:endParaRPr lang="en-US" dirty="0"/>
          </a:p>
          <a:p>
            <a:pPr lvl="3">
              <a:buFont typeface="Wingdings" panose="05000000000000000000" pitchFamily="2" charset="2"/>
              <a:buChar char="Ø"/>
            </a:pPr>
            <a:r>
              <a:rPr lang="en-IN" dirty="0"/>
              <a:t>Awareness about how to systematically pursue the knowledge paradigm; </a:t>
            </a:r>
            <a:endParaRPr lang="en-US" dirty="0"/>
          </a:p>
          <a:p>
            <a:endParaRPr lang="en-US" dirty="0"/>
          </a:p>
        </p:txBody>
      </p:sp>
    </p:spTree>
    <p:extLst>
      <p:ext uri="{BB962C8B-B14F-4D97-AF65-F5344CB8AC3E}">
        <p14:creationId xmlns:p14="http://schemas.microsoft.com/office/powerpoint/2010/main" val="2154802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IL course in Library Science </a:t>
            </a:r>
            <a:r>
              <a:rPr lang="en-IN" b="1" dirty="0" smtClean="0"/>
              <a:t>Departments</a:t>
            </a:r>
            <a:endParaRPr lang="en-US" dirty="0"/>
          </a:p>
        </p:txBody>
      </p:sp>
      <p:sp>
        <p:nvSpPr>
          <p:cNvPr id="3" name="Content Placeholder 2"/>
          <p:cNvSpPr>
            <a:spLocks noGrp="1"/>
          </p:cNvSpPr>
          <p:nvPr>
            <p:ph idx="1"/>
          </p:nvPr>
        </p:nvSpPr>
        <p:spPr>
          <a:xfrm>
            <a:off x="179512" y="1600200"/>
            <a:ext cx="8784976" cy="4853136"/>
          </a:xfrm>
        </p:spPr>
        <p:txBody>
          <a:bodyPr>
            <a:normAutofit/>
          </a:bodyPr>
          <a:lstStyle/>
          <a:p>
            <a:pPr lvl="0"/>
            <a:r>
              <a:rPr lang="en-IN" b="1" dirty="0"/>
              <a:t>O</a:t>
            </a:r>
            <a:r>
              <a:rPr lang="en-IN" b="1" dirty="0" smtClean="0"/>
              <a:t>ut </a:t>
            </a:r>
            <a:r>
              <a:rPr lang="en-IN" b="1" dirty="0"/>
              <a:t>of 40 Library Science Departments whose course curriculum for MLISC level was analysed, only 11 have so far introduced IL in their program by mentioning its name except few departments which had given various segments of the IL course including the reading material. </a:t>
            </a:r>
            <a:endParaRPr lang="en-US" dirty="0"/>
          </a:p>
          <a:p>
            <a:pPr marL="0" indent="0">
              <a:buNone/>
            </a:pPr>
            <a:endParaRPr lang="en-US" dirty="0"/>
          </a:p>
          <a:p>
            <a:r>
              <a:rPr lang="en-IN" b="1" dirty="0"/>
              <a:t>But IL requires total practical approach. Hence, hands on practice is utmost important.</a:t>
            </a:r>
            <a:endParaRPr lang="en-US" dirty="0"/>
          </a:p>
          <a:p>
            <a:endParaRPr lang="en-US" dirty="0"/>
          </a:p>
        </p:txBody>
      </p:sp>
    </p:spTree>
    <p:extLst>
      <p:ext uri="{BB962C8B-B14F-4D97-AF65-F5344CB8AC3E}">
        <p14:creationId xmlns:p14="http://schemas.microsoft.com/office/powerpoint/2010/main" val="3063182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should undertake IL Course</a:t>
            </a:r>
            <a:endParaRPr lang="en-US" dirty="0"/>
          </a:p>
        </p:txBody>
      </p:sp>
      <p:sp>
        <p:nvSpPr>
          <p:cNvPr id="3" name="Content Placeholder 2"/>
          <p:cNvSpPr>
            <a:spLocks noGrp="1"/>
          </p:cNvSpPr>
          <p:nvPr>
            <p:ph idx="1"/>
          </p:nvPr>
        </p:nvSpPr>
        <p:spPr>
          <a:xfrm>
            <a:off x="457200" y="1600200"/>
            <a:ext cx="8229600" cy="4925144"/>
          </a:xfrm>
        </p:spPr>
        <p:txBody>
          <a:bodyPr>
            <a:normAutofit lnSpcReduction="10000"/>
          </a:bodyPr>
          <a:lstStyle/>
          <a:p>
            <a:pPr marL="0" indent="0">
              <a:buNone/>
            </a:pPr>
            <a:r>
              <a:rPr lang="en-IN" dirty="0" smtClean="0"/>
              <a:t>Does Involving </a:t>
            </a:r>
            <a:r>
              <a:rPr lang="en-IN" dirty="0"/>
              <a:t>teachers who have little knowledge about the inter-connected relevance of various topics taught in Library Science Schools which is the backbone of effective IL </a:t>
            </a:r>
            <a:r>
              <a:rPr lang="en-IN" dirty="0" smtClean="0"/>
              <a:t>programs will yield desired result ?</a:t>
            </a:r>
            <a:endParaRPr lang="en-US" dirty="0"/>
          </a:p>
          <a:p>
            <a:pPr marL="0" lvl="0" indent="0">
              <a:buNone/>
            </a:pPr>
            <a:endParaRPr lang="en-IN" b="1" smtClean="0"/>
          </a:p>
          <a:p>
            <a:pPr marL="0" lvl="0" indent="0">
              <a:buNone/>
            </a:pPr>
            <a:r>
              <a:rPr lang="en-IN" b="1" smtClean="0"/>
              <a:t>Why </a:t>
            </a:r>
            <a:r>
              <a:rPr lang="en-IN" b="1" dirty="0"/>
              <a:t>not explore the possibility of having a Library Science trained teacher posted in every school to take on the IL courses beginning from </a:t>
            </a:r>
            <a:r>
              <a:rPr lang="en-IN" b="1" dirty="0" smtClean="0"/>
              <a:t>Plus </a:t>
            </a:r>
            <a:r>
              <a:rPr lang="en-IN" b="1" dirty="0"/>
              <a:t>two </a:t>
            </a:r>
            <a:r>
              <a:rPr lang="en-IN" b="1" dirty="0" smtClean="0"/>
              <a:t>level</a:t>
            </a:r>
            <a:endParaRPr lang="en-US" dirty="0"/>
          </a:p>
          <a:p>
            <a:endParaRPr lang="en-US" dirty="0"/>
          </a:p>
        </p:txBody>
      </p:sp>
    </p:spTree>
    <p:extLst>
      <p:ext uri="{BB962C8B-B14F-4D97-AF65-F5344CB8AC3E}">
        <p14:creationId xmlns:p14="http://schemas.microsoft.com/office/powerpoint/2010/main" val="3181203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IN" sz="2400" b="1" dirty="0" smtClean="0"/>
              <a:t>“ Understanding </a:t>
            </a:r>
            <a:r>
              <a:rPr lang="en-IN" sz="2400" b="1" dirty="0"/>
              <a:t>Information Literacy: Primer of </a:t>
            </a:r>
            <a:r>
              <a:rPr lang="en-IN" sz="2400" b="1" dirty="0" smtClean="0"/>
              <a:t>UNESCO”  </a:t>
            </a:r>
            <a:r>
              <a:rPr lang="en-IN" sz="2400" b="1" dirty="0"/>
              <a:t>written by Frost Woody Horton </a:t>
            </a:r>
            <a:endParaRPr lang="en-IN" sz="2400" dirty="0"/>
          </a:p>
        </p:txBody>
      </p:sp>
      <p:sp>
        <p:nvSpPr>
          <p:cNvPr id="3" name="Content Placeholder 2"/>
          <p:cNvSpPr>
            <a:spLocks noGrp="1"/>
          </p:cNvSpPr>
          <p:nvPr>
            <p:ph idx="1"/>
          </p:nvPr>
        </p:nvSpPr>
        <p:spPr>
          <a:xfrm>
            <a:off x="251520" y="1340768"/>
            <a:ext cx="8445624" cy="5328592"/>
          </a:xfrm>
        </p:spPr>
        <p:txBody>
          <a:bodyPr>
            <a:normAutofit fontScale="92500" lnSpcReduction="10000"/>
          </a:bodyPr>
          <a:lstStyle/>
          <a:p>
            <a:pPr marL="0" indent="0" algn="ctr">
              <a:buNone/>
            </a:pPr>
            <a:r>
              <a:rPr lang="en-IN" sz="2400" dirty="0" smtClean="0"/>
              <a:t>Has been considered  a basic document providing the insight on the Information Literacy issues</a:t>
            </a:r>
          </a:p>
          <a:p>
            <a:pPr>
              <a:buFont typeface="Wingdings" panose="05000000000000000000" pitchFamily="2" charset="2"/>
              <a:buChar char="Ø"/>
            </a:pPr>
            <a:r>
              <a:rPr lang="en-IN" sz="2400" b="1" dirty="0" smtClean="0"/>
              <a:t>It says </a:t>
            </a:r>
            <a:r>
              <a:rPr lang="en-IN" sz="2400" dirty="0" smtClean="0"/>
              <a:t>:</a:t>
            </a:r>
            <a:br>
              <a:rPr lang="en-IN" sz="2400" dirty="0" smtClean="0"/>
            </a:br>
            <a:r>
              <a:rPr lang="en-IN" sz="2400" dirty="0" smtClean="0"/>
              <a:t>People from all walks of life  </a:t>
            </a:r>
            <a:r>
              <a:rPr lang="en-IN" sz="2400" dirty="0"/>
              <a:t>have </a:t>
            </a:r>
            <a:r>
              <a:rPr lang="en-IN" sz="2400" dirty="0" smtClean="0"/>
              <a:t>come </a:t>
            </a:r>
            <a:r>
              <a:rPr lang="en-IN" sz="2400" dirty="0"/>
              <a:t>to the conclusion that computers, the Internet, and hand-held wireless devices are driving today profound changes in the way pictures, voice, and information are being created, transmitted, accessed and stored. </a:t>
            </a:r>
            <a:endParaRPr lang="en-IN" sz="2400" dirty="0" smtClean="0"/>
          </a:p>
          <a:p>
            <a:pPr>
              <a:buFont typeface="Wingdings" panose="05000000000000000000" pitchFamily="2" charset="2"/>
              <a:buChar char="Ø"/>
            </a:pPr>
            <a:r>
              <a:rPr lang="en-IN" sz="2400" dirty="0" smtClean="0"/>
              <a:t>But learning </a:t>
            </a:r>
            <a:r>
              <a:rPr lang="en-IN" sz="2400" dirty="0"/>
              <a:t>computer and media technologies are not enough if nations, institutions and individuals are to reap the full benefits of the global knowledge societies.</a:t>
            </a:r>
          </a:p>
          <a:p>
            <a:pPr>
              <a:buFont typeface="Wingdings" panose="05000000000000000000" pitchFamily="2" charset="2"/>
              <a:buChar char="Ø"/>
            </a:pPr>
            <a:r>
              <a:rPr lang="en-IN" sz="2400" dirty="0" smtClean="0"/>
              <a:t>Hence, information </a:t>
            </a:r>
            <a:r>
              <a:rPr lang="en-IN" sz="2400" dirty="0"/>
              <a:t>literacy </a:t>
            </a:r>
            <a:r>
              <a:rPr lang="en-IN" sz="2400" dirty="0" smtClean="0"/>
              <a:t>that mean </a:t>
            </a:r>
            <a:r>
              <a:rPr lang="en-IN" sz="2400" dirty="0"/>
              <a:t>to “empower people in all walks of life to seek, evaluate, use and create information effectively </a:t>
            </a:r>
            <a:r>
              <a:rPr lang="en-IN" sz="2400" dirty="0" smtClean="0"/>
              <a:t>for achieving </a:t>
            </a:r>
            <a:r>
              <a:rPr lang="en-IN" sz="2400" dirty="0"/>
              <a:t>their personal, social, occupational and educational goals has become a new paradigm in the information and communication </a:t>
            </a:r>
            <a:r>
              <a:rPr lang="en-IN" sz="2400" dirty="0" smtClean="0"/>
              <a:t>landscape”.</a:t>
            </a:r>
            <a:endParaRPr lang="en-IN" sz="2400" dirty="0"/>
          </a:p>
          <a:p>
            <a:pPr marL="0" indent="0">
              <a:buNone/>
            </a:pPr>
            <a:r>
              <a:rPr lang="en-IN" sz="2400" dirty="0"/>
              <a:t> </a:t>
            </a:r>
          </a:p>
          <a:p>
            <a:endParaRPr lang="en-IN" sz="2400" dirty="0"/>
          </a:p>
        </p:txBody>
      </p:sp>
    </p:spTree>
    <p:extLst>
      <p:ext uri="{BB962C8B-B14F-4D97-AF65-F5344CB8AC3E}">
        <p14:creationId xmlns:p14="http://schemas.microsoft.com/office/powerpoint/2010/main" val="39671282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HENCE !</a:t>
            </a:r>
            <a:endParaRPr lang="en-US" sz="5400" b="1" dirty="0"/>
          </a:p>
        </p:txBody>
      </p:sp>
      <p:sp>
        <p:nvSpPr>
          <p:cNvPr id="3" name="Content Placeholder 2"/>
          <p:cNvSpPr>
            <a:spLocks noGrp="1"/>
          </p:cNvSpPr>
          <p:nvPr>
            <p:ph idx="1"/>
          </p:nvPr>
        </p:nvSpPr>
        <p:spPr/>
        <p:txBody>
          <a:bodyPr>
            <a:normAutofit lnSpcReduction="10000"/>
          </a:bodyPr>
          <a:lstStyle/>
          <a:p>
            <a:pPr marL="0" lvl="0" indent="0">
              <a:buNone/>
            </a:pPr>
            <a:endParaRPr lang="en-IN" b="1" dirty="0" smtClean="0"/>
          </a:p>
          <a:p>
            <a:pPr marL="0" lvl="0" indent="0" algn="ctr">
              <a:buNone/>
            </a:pPr>
            <a:r>
              <a:rPr lang="en-IN" sz="4000" dirty="0" smtClean="0"/>
              <a:t>Bring </a:t>
            </a:r>
            <a:r>
              <a:rPr lang="en-IN" sz="4000" dirty="0"/>
              <a:t>out the IL </a:t>
            </a:r>
            <a:r>
              <a:rPr lang="en-IN" sz="4000" dirty="0" smtClean="0"/>
              <a:t>Program </a:t>
            </a:r>
            <a:r>
              <a:rPr lang="en-IN" sz="4000" dirty="0"/>
              <a:t>from </a:t>
            </a:r>
            <a:endParaRPr lang="en-IN" sz="4000" dirty="0" smtClean="0"/>
          </a:p>
          <a:p>
            <a:pPr marL="0" lvl="0" indent="0" algn="ctr">
              <a:buNone/>
            </a:pPr>
            <a:r>
              <a:rPr lang="en-IN" sz="4000" u="sng" dirty="0" smtClean="0"/>
              <a:t>Plus Two Level </a:t>
            </a:r>
          </a:p>
          <a:p>
            <a:pPr marL="0" lvl="0" indent="0" algn="ctr">
              <a:buNone/>
            </a:pPr>
            <a:r>
              <a:rPr lang="en-IN" sz="4000" dirty="0" smtClean="0"/>
              <a:t>so </a:t>
            </a:r>
            <a:r>
              <a:rPr lang="en-IN" sz="4000" dirty="0"/>
              <a:t>that by the time student reaches to PG level he/ she is in a position to comprehend on the ways and means to explore the knowledge </a:t>
            </a:r>
            <a:r>
              <a:rPr lang="en-IN" sz="4000" dirty="0" smtClean="0"/>
              <a:t>paradigm</a:t>
            </a:r>
            <a:endParaRPr lang="en-US" sz="4000" dirty="0"/>
          </a:p>
          <a:p>
            <a:endParaRPr lang="en-US" dirty="0"/>
          </a:p>
        </p:txBody>
      </p:sp>
    </p:spTree>
    <p:extLst>
      <p:ext uri="{BB962C8B-B14F-4D97-AF65-F5344CB8AC3E}">
        <p14:creationId xmlns:p14="http://schemas.microsoft.com/office/powerpoint/2010/main" val="519813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en-US" dirty="0"/>
          </a:p>
        </p:txBody>
      </p:sp>
      <p:sp>
        <p:nvSpPr>
          <p:cNvPr id="3" name="Content Placeholder 2"/>
          <p:cNvSpPr>
            <a:spLocks noGrp="1"/>
          </p:cNvSpPr>
          <p:nvPr>
            <p:ph idx="1"/>
          </p:nvPr>
        </p:nvSpPr>
        <p:spPr>
          <a:xfrm>
            <a:off x="457200" y="1124744"/>
            <a:ext cx="8229600" cy="5472608"/>
          </a:xfrm>
        </p:spPr>
        <p:txBody>
          <a:bodyPr>
            <a:normAutofit/>
          </a:bodyPr>
          <a:lstStyle/>
          <a:p>
            <a:pPr marL="0" indent="0" algn="ctr">
              <a:buNone/>
            </a:pPr>
            <a:r>
              <a:rPr lang="en-US" sz="4800" b="1" dirty="0" smtClean="0"/>
              <a:t>LET US THINK</a:t>
            </a:r>
          </a:p>
          <a:p>
            <a:pPr marL="0" indent="0" algn="ctr">
              <a:buNone/>
            </a:pPr>
            <a:r>
              <a:rPr lang="en-US" sz="4800" b="1" dirty="0" smtClean="0"/>
              <a:t>ABOUT THE FUTURE OF</a:t>
            </a:r>
          </a:p>
          <a:p>
            <a:pPr marL="0" indent="0" algn="ctr">
              <a:buNone/>
            </a:pPr>
            <a:r>
              <a:rPr lang="en-US" sz="4800" b="1" dirty="0" smtClean="0"/>
              <a:t>YOUNG MIND</a:t>
            </a:r>
          </a:p>
          <a:p>
            <a:pPr marL="0" indent="0" algn="ctr">
              <a:buNone/>
            </a:pPr>
            <a:r>
              <a:rPr lang="en-US" sz="4800" b="1" dirty="0" smtClean="0"/>
              <a:t>?</a:t>
            </a:r>
          </a:p>
          <a:p>
            <a:pPr marL="0" indent="0" algn="ctr">
              <a:buNone/>
            </a:pPr>
            <a:r>
              <a:rPr lang="en-US" sz="4800" b="1" dirty="0" smtClean="0"/>
              <a:t>EMPOWER THEM</a:t>
            </a:r>
            <a:endParaRPr lang="en-US" sz="4800" b="1" dirty="0"/>
          </a:p>
        </p:txBody>
      </p:sp>
    </p:spTree>
    <p:extLst>
      <p:ext uri="{BB962C8B-B14F-4D97-AF65-F5344CB8AC3E}">
        <p14:creationId xmlns:p14="http://schemas.microsoft.com/office/powerpoint/2010/main" val="200646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517632" cy="1656184"/>
          </a:xfrm>
        </p:spPr>
        <p:txBody>
          <a:bodyPr>
            <a:normAutofit fontScale="90000"/>
          </a:bodyPr>
          <a:lstStyle/>
          <a:p>
            <a:r>
              <a:rPr lang="en-IN" sz="2700" b="1" dirty="0" smtClean="0"/>
              <a:t/>
            </a:r>
            <a:br>
              <a:rPr lang="en-IN" sz="2700" b="1" dirty="0" smtClean="0"/>
            </a:br>
            <a:r>
              <a:rPr lang="en-IN" sz="2700" b="1" dirty="0" smtClean="0"/>
              <a:t>The Alexandria Proclamation recognises I L as the </a:t>
            </a:r>
            <a:br>
              <a:rPr lang="en-IN" sz="2700" b="1" dirty="0" smtClean="0"/>
            </a:br>
            <a:r>
              <a:rPr lang="en-IN" sz="2700" b="1" dirty="0" smtClean="0"/>
              <a:t>“Beacons of the Information Society, illuminating the courses to development, prosperity and freedom”</a:t>
            </a:r>
            <a:r>
              <a:rPr lang="en-IN" sz="2700" dirty="0" smtClean="0"/>
              <a:t/>
            </a:r>
            <a:br>
              <a:rPr lang="en-IN" sz="2700" dirty="0" smtClean="0"/>
            </a:br>
            <a:r>
              <a:rPr lang="en-IN" sz="2000" dirty="0" smtClean="0"/>
              <a:t> </a:t>
            </a:r>
            <a:br>
              <a:rPr lang="en-IN" sz="2000" dirty="0" smtClean="0"/>
            </a:br>
            <a:endParaRPr lang="en-IN" sz="2000" dirty="0"/>
          </a:p>
        </p:txBody>
      </p:sp>
      <p:sp>
        <p:nvSpPr>
          <p:cNvPr id="3" name="Content Placeholder 2"/>
          <p:cNvSpPr>
            <a:spLocks noGrp="1"/>
          </p:cNvSpPr>
          <p:nvPr>
            <p:ph idx="1"/>
          </p:nvPr>
        </p:nvSpPr>
        <p:spPr>
          <a:xfrm>
            <a:off x="30979" y="1700808"/>
            <a:ext cx="8928992" cy="4968552"/>
          </a:xfrm>
        </p:spPr>
        <p:txBody>
          <a:bodyPr>
            <a:noAutofit/>
          </a:bodyPr>
          <a:lstStyle/>
          <a:p>
            <a:pPr marL="0" indent="0" algn="ctr">
              <a:buNone/>
            </a:pPr>
            <a:r>
              <a:rPr lang="en-IN" sz="2400" b="1" u="sng" dirty="0" smtClean="0"/>
              <a:t>The </a:t>
            </a:r>
            <a:r>
              <a:rPr lang="en-IN" sz="2400" b="1" u="sng" dirty="0"/>
              <a:t>Eleven Stages of the Information Literacy Life </a:t>
            </a:r>
            <a:r>
              <a:rPr lang="en-IN" sz="2400" b="1" u="sng" dirty="0" smtClean="0"/>
              <a:t>Cycle</a:t>
            </a:r>
          </a:p>
          <a:p>
            <a:pPr marL="0" indent="0">
              <a:buNone/>
            </a:pPr>
            <a:endParaRPr lang="en-IN" sz="2200" b="1" dirty="0" smtClean="0"/>
          </a:p>
          <a:p>
            <a:pPr>
              <a:buFont typeface="Wingdings" panose="05000000000000000000" pitchFamily="2" charset="2"/>
              <a:buChar char="Ø"/>
            </a:pPr>
            <a:r>
              <a:rPr lang="en-IN" sz="2200" b="1" dirty="0" smtClean="0"/>
              <a:t>Stage </a:t>
            </a:r>
            <a:r>
              <a:rPr lang="en-IN" sz="2200" b="1" dirty="0"/>
              <a:t>One: </a:t>
            </a:r>
            <a:r>
              <a:rPr lang="en-IN" sz="2200" dirty="0"/>
              <a:t>Realize that a need or problem exists that requires </a:t>
            </a:r>
            <a:r>
              <a:rPr lang="en-IN" sz="2200" dirty="0" smtClean="0"/>
              <a:t>information</a:t>
            </a:r>
            <a:endParaRPr lang="en-IN" sz="2200" dirty="0"/>
          </a:p>
          <a:p>
            <a:pPr>
              <a:buFont typeface="Wingdings" panose="05000000000000000000" pitchFamily="2" charset="2"/>
              <a:buChar char="Ø"/>
            </a:pPr>
            <a:r>
              <a:rPr lang="en-IN" sz="2200" b="1" dirty="0" smtClean="0"/>
              <a:t>Stage Two to Four: </a:t>
            </a:r>
            <a:r>
              <a:rPr lang="en-IN" sz="2200" dirty="0"/>
              <a:t>Know how to accurately identify and define the information </a:t>
            </a:r>
            <a:r>
              <a:rPr lang="en-IN" sz="2200" dirty="0" smtClean="0"/>
              <a:t>needed; determine and find the availability of needed information;</a:t>
            </a:r>
            <a:endParaRPr lang="en-IN" sz="2200" dirty="0"/>
          </a:p>
          <a:p>
            <a:pPr>
              <a:buFont typeface="Wingdings" panose="05000000000000000000" pitchFamily="2" charset="2"/>
              <a:buChar char="Ø"/>
            </a:pPr>
            <a:r>
              <a:rPr lang="en-IN" sz="2200" b="1" dirty="0" smtClean="0"/>
              <a:t>Stage </a:t>
            </a:r>
            <a:r>
              <a:rPr lang="en-IN" sz="2200" b="1" dirty="0"/>
              <a:t>Five: </a:t>
            </a:r>
            <a:r>
              <a:rPr lang="en-IN" sz="2200" dirty="0"/>
              <a:t>Know how to create, or cause to be created, unavailable information that you need; </a:t>
            </a:r>
            <a:r>
              <a:rPr lang="en-IN" sz="2200" dirty="0" smtClean="0"/>
              <a:t> </a:t>
            </a:r>
          </a:p>
          <a:p>
            <a:pPr>
              <a:buFont typeface="Wingdings" panose="05000000000000000000" pitchFamily="2" charset="2"/>
              <a:buChar char="Ø"/>
            </a:pPr>
            <a:r>
              <a:rPr lang="en-IN" sz="2200" b="1" dirty="0"/>
              <a:t>Stage Six: </a:t>
            </a:r>
            <a:r>
              <a:rPr lang="en-IN" sz="2200" dirty="0"/>
              <a:t>Know how to fully understand found information, or know where to go for help if needed to understand it</a:t>
            </a:r>
            <a:r>
              <a:rPr lang="en-IN" sz="2200" b="1" dirty="0"/>
              <a:t>.</a:t>
            </a:r>
            <a:endParaRPr lang="en-IN" sz="2200" dirty="0"/>
          </a:p>
          <a:p>
            <a:pPr marL="0" indent="0">
              <a:buNone/>
            </a:pPr>
            <a:endParaRPr lang="en-IN" sz="2200" dirty="0"/>
          </a:p>
          <a:p>
            <a:pPr marL="0" indent="0">
              <a:buNone/>
            </a:pPr>
            <a:r>
              <a:rPr lang="en-IN" sz="2200" dirty="0"/>
              <a:t> </a:t>
            </a:r>
            <a:r>
              <a:rPr lang="en-IN" sz="2200" b="1" dirty="0" smtClean="0"/>
              <a:t> </a:t>
            </a:r>
            <a:endParaRPr lang="en-IN" sz="2200" dirty="0"/>
          </a:p>
          <a:p>
            <a:pPr marL="0" indent="0">
              <a:buNone/>
            </a:pPr>
            <a:endParaRPr lang="en-IN" sz="2200" dirty="0"/>
          </a:p>
          <a:p>
            <a:pPr marL="0" indent="0">
              <a:buNone/>
            </a:pPr>
            <a:r>
              <a:rPr lang="en-IN" sz="2200" dirty="0"/>
              <a:t> </a:t>
            </a:r>
          </a:p>
        </p:txBody>
      </p:sp>
    </p:spTree>
    <p:extLst>
      <p:ext uri="{BB962C8B-B14F-4D97-AF65-F5344CB8AC3E}">
        <p14:creationId xmlns:p14="http://schemas.microsoft.com/office/powerpoint/2010/main" val="695344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12968" cy="1008112"/>
          </a:xfrm>
        </p:spPr>
        <p:txBody>
          <a:bodyPr>
            <a:noAutofit/>
          </a:bodyPr>
          <a:lstStyle/>
          <a:p>
            <a:r>
              <a:rPr lang="en-IN" sz="2400" b="1" dirty="0" smtClean="0"/>
              <a:t/>
            </a:r>
            <a:br>
              <a:rPr lang="en-IN" sz="2400" b="1" dirty="0" smtClean="0"/>
            </a:br>
            <a:r>
              <a:rPr lang="en-IN" sz="2400" b="1" dirty="0" smtClean="0"/>
              <a:t> </a:t>
            </a:r>
            <a:r>
              <a:rPr lang="en-IN" sz="2400" b="1" u="sng" dirty="0"/>
              <a:t>The Eleven Stages of the Information Literacy Life Cycle</a:t>
            </a:r>
            <a:br>
              <a:rPr lang="en-IN" sz="2400" b="1" u="sng" dirty="0"/>
            </a:br>
            <a:r>
              <a:rPr lang="en-IN" sz="2400" dirty="0"/>
              <a:t/>
            </a:r>
            <a:br>
              <a:rPr lang="en-IN" sz="2400" dirty="0"/>
            </a:br>
            <a:endParaRPr lang="en-US" sz="2400" dirty="0"/>
          </a:p>
        </p:txBody>
      </p:sp>
      <p:sp>
        <p:nvSpPr>
          <p:cNvPr id="3" name="Content Placeholder 2"/>
          <p:cNvSpPr>
            <a:spLocks noGrp="1"/>
          </p:cNvSpPr>
          <p:nvPr>
            <p:ph idx="1"/>
          </p:nvPr>
        </p:nvSpPr>
        <p:spPr>
          <a:xfrm>
            <a:off x="179512" y="1556792"/>
            <a:ext cx="8784976" cy="5102027"/>
          </a:xfrm>
        </p:spPr>
        <p:txBody>
          <a:bodyPr>
            <a:normAutofit/>
          </a:bodyPr>
          <a:lstStyle/>
          <a:p>
            <a:pPr marL="0" indent="0">
              <a:buNone/>
            </a:pPr>
            <a:r>
              <a:rPr lang="en-IN" sz="2200" dirty="0"/>
              <a:t> </a:t>
            </a:r>
            <a:endParaRPr lang="en-IN" sz="2200" dirty="0" smtClean="0"/>
          </a:p>
          <a:p>
            <a:pPr>
              <a:buFont typeface="Wingdings" panose="05000000000000000000" pitchFamily="2" charset="2"/>
              <a:buChar char="Ø"/>
            </a:pPr>
            <a:r>
              <a:rPr lang="en-IN" sz="2200" b="1" dirty="0"/>
              <a:t>Stage Seven &amp; Eight: </a:t>
            </a:r>
            <a:r>
              <a:rPr lang="en-IN" sz="2200" dirty="0"/>
              <a:t>Know how to organize, </a:t>
            </a:r>
            <a:r>
              <a:rPr lang="en-IN" sz="2200" dirty="0" err="1"/>
              <a:t>analyze</a:t>
            </a:r>
            <a:r>
              <a:rPr lang="en-IN" sz="2200" dirty="0"/>
              <a:t>, interpret and evaluate information, including source reliability; and present the same in usable format </a:t>
            </a:r>
            <a:endParaRPr lang="en-IN" sz="2200" dirty="0" smtClean="0"/>
          </a:p>
          <a:p>
            <a:pPr>
              <a:buFont typeface="Wingdings" panose="05000000000000000000" pitchFamily="2" charset="2"/>
              <a:buChar char="Ø"/>
            </a:pPr>
            <a:r>
              <a:rPr lang="en-IN" sz="2200" b="1" dirty="0" smtClean="0"/>
              <a:t>Stage </a:t>
            </a:r>
            <a:r>
              <a:rPr lang="en-IN" sz="2200" b="1" dirty="0"/>
              <a:t>Nine: </a:t>
            </a:r>
            <a:r>
              <a:rPr lang="en-IN" sz="2200" dirty="0"/>
              <a:t>Know how to utilize the information to solve a problem, make a decision or meet a need.</a:t>
            </a:r>
          </a:p>
          <a:p>
            <a:pPr>
              <a:buFont typeface="Wingdings" panose="05000000000000000000" pitchFamily="2" charset="2"/>
              <a:buChar char="Ø"/>
            </a:pPr>
            <a:r>
              <a:rPr lang="en-IN" sz="2200" dirty="0"/>
              <a:t> </a:t>
            </a:r>
            <a:r>
              <a:rPr lang="en-IN" sz="2200" b="1" dirty="0"/>
              <a:t>Stage </a:t>
            </a:r>
            <a:r>
              <a:rPr lang="en-IN" sz="2200" b="1" dirty="0" smtClean="0"/>
              <a:t>Ten &amp; Eleven: </a:t>
            </a:r>
            <a:r>
              <a:rPr lang="en-IN" sz="2200" dirty="0"/>
              <a:t>Know how to preserve, store, reuse, record and archive information for future </a:t>
            </a:r>
            <a:r>
              <a:rPr lang="en-IN" sz="2200" dirty="0" smtClean="0"/>
              <a:t>use and dispose that is no longer needed.</a:t>
            </a:r>
            <a:endParaRPr lang="en-IN" sz="2200" dirty="0"/>
          </a:p>
          <a:p>
            <a:pPr marL="0" indent="0">
              <a:buNone/>
            </a:pPr>
            <a:r>
              <a:rPr lang="en-IN" sz="2200" dirty="0"/>
              <a:t> </a:t>
            </a:r>
            <a:r>
              <a:rPr lang="en-IN" sz="2200" b="1" dirty="0" smtClean="0"/>
              <a:t> </a:t>
            </a:r>
            <a:endParaRPr lang="en-IN" sz="2200" dirty="0"/>
          </a:p>
          <a:p>
            <a:endParaRPr lang="en-US" dirty="0"/>
          </a:p>
        </p:txBody>
      </p:sp>
    </p:spTree>
    <p:extLst>
      <p:ext uri="{BB962C8B-B14F-4D97-AF65-F5344CB8AC3E}">
        <p14:creationId xmlns:p14="http://schemas.microsoft.com/office/powerpoint/2010/main" val="2612525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
            </a:r>
            <a:br>
              <a:rPr lang="en-IN" b="1" dirty="0" smtClean="0"/>
            </a:br>
            <a:r>
              <a:rPr lang="en-IN" b="1" dirty="0"/>
              <a:t/>
            </a:r>
            <a:br>
              <a:rPr lang="en-IN" b="1" dirty="0"/>
            </a:br>
            <a:r>
              <a:rPr lang="en-IN" b="1" dirty="0" smtClean="0"/>
              <a:t>Types of Skills</a:t>
            </a:r>
            <a:r>
              <a:rPr lang="en-IN" dirty="0" smtClean="0"/>
              <a:t/>
            </a:r>
            <a:br>
              <a:rPr lang="en-IN" dirty="0" smtClean="0"/>
            </a:br>
            <a:r>
              <a:rPr lang="en-IN" b="1" dirty="0" smtClean="0"/>
              <a:t> </a:t>
            </a:r>
            <a:r>
              <a:rPr lang="en-IN" dirty="0" smtClean="0"/>
              <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b="1" dirty="0" smtClean="0"/>
              <a:t>Conceptual </a:t>
            </a:r>
            <a:r>
              <a:rPr lang="en-IN" b="1" dirty="0"/>
              <a:t>Skills : </a:t>
            </a:r>
            <a:r>
              <a:rPr lang="en-IN" sz="2600" dirty="0"/>
              <a:t>each individual brings to the task of defining an information requirement, and then going about searching for the information, his or her own distinctive information style and conceptual framework</a:t>
            </a:r>
            <a:r>
              <a:rPr lang="en-IN" sz="2600" b="1" dirty="0" smtClean="0"/>
              <a:t>;</a:t>
            </a:r>
          </a:p>
          <a:p>
            <a:pPr marL="0" indent="0">
              <a:buNone/>
            </a:pPr>
            <a:r>
              <a:rPr lang="en-IN" sz="2600" b="1" dirty="0" smtClean="0"/>
              <a:t> </a:t>
            </a:r>
            <a:endParaRPr lang="en-IN" sz="2600" dirty="0"/>
          </a:p>
          <a:p>
            <a:pPr lvl="0" algn="just"/>
            <a:r>
              <a:rPr lang="en-IN" b="1" dirty="0"/>
              <a:t>Practical, Hands-On Skills : </a:t>
            </a:r>
            <a:r>
              <a:rPr lang="en-IN" sz="2400" dirty="0"/>
              <a:t>for utilizing a particular kind of information resource or tool, such as how to use a search engine, or use a spreadsheet software package, or prepare  Power Point presentation.</a:t>
            </a:r>
          </a:p>
          <a:p>
            <a:endParaRPr lang="en-IN" dirty="0"/>
          </a:p>
        </p:txBody>
      </p:sp>
    </p:spTree>
    <p:extLst>
      <p:ext uri="{BB962C8B-B14F-4D97-AF65-F5344CB8AC3E}">
        <p14:creationId xmlns:p14="http://schemas.microsoft.com/office/powerpoint/2010/main" val="2788764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2800" b="1" dirty="0" smtClean="0"/>
              <a:t>Information Literacy Framework</a:t>
            </a:r>
            <a:r>
              <a:rPr lang="en-IN" sz="2800" dirty="0"/>
              <a:t/>
            </a:r>
            <a:br>
              <a:rPr lang="en-IN" sz="2800" dirty="0"/>
            </a:br>
            <a:endParaRPr lang="en-IN" sz="2800" dirty="0"/>
          </a:p>
        </p:txBody>
      </p:sp>
      <p:sp>
        <p:nvSpPr>
          <p:cNvPr id="3" name="Content Placeholder 2"/>
          <p:cNvSpPr>
            <a:spLocks noGrp="1"/>
          </p:cNvSpPr>
          <p:nvPr>
            <p:ph idx="1"/>
          </p:nvPr>
        </p:nvSpPr>
        <p:spPr>
          <a:xfrm>
            <a:off x="251520" y="1052736"/>
            <a:ext cx="8712968" cy="5544616"/>
          </a:xfrm>
        </p:spPr>
        <p:txBody>
          <a:bodyPr>
            <a:normAutofit fontScale="70000" lnSpcReduction="20000"/>
          </a:bodyPr>
          <a:lstStyle/>
          <a:p>
            <a:pPr marL="0" indent="0">
              <a:buNone/>
            </a:pPr>
            <a:r>
              <a:rPr lang="en-IN" sz="3300" dirty="0"/>
              <a:t>UNIT 1: CONCEPTS AND APPLICATIONS OF INFORMATION LITERACY</a:t>
            </a:r>
          </a:p>
          <a:p>
            <a:pPr marL="0" indent="0">
              <a:buNone/>
            </a:pPr>
            <a:r>
              <a:rPr lang="en-IN" sz="3300" dirty="0"/>
              <a:t>UNIT 2: LEARNING ENVIRONMENTS AND INFORMATION LITERACY</a:t>
            </a:r>
          </a:p>
          <a:p>
            <a:pPr marL="0" indent="0">
              <a:buNone/>
            </a:pPr>
            <a:r>
              <a:rPr lang="en-IN" sz="3300" dirty="0"/>
              <a:t> </a:t>
            </a:r>
            <a:r>
              <a:rPr lang="en-IN" sz="3300" dirty="0" smtClean="0"/>
              <a:t>The </a:t>
            </a:r>
            <a:r>
              <a:rPr lang="en-IN" sz="3300" dirty="0"/>
              <a:t>Big 6 – guide to information problem-solving in six </a:t>
            </a:r>
            <a:r>
              <a:rPr lang="en-IN" sz="3300" dirty="0" smtClean="0"/>
              <a:t>stages :  </a:t>
            </a:r>
          </a:p>
          <a:p>
            <a:pPr marL="0" indent="0">
              <a:buNone/>
            </a:pPr>
            <a:r>
              <a:rPr lang="en-IN" sz="3300" dirty="0"/>
              <a:t>	 </a:t>
            </a:r>
          </a:p>
          <a:p>
            <a:pPr marL="0" indent="0">
              <a:buNone/>
            </a:pPr>
            <a:r>
              <a:rPr lang="en-IN" sz="3300" dirty="0" smtClean="0"/>
              <a:t> 1</a:t>
            </a:r>
            <a:r>
              <a:rPr lang="en-IN" sz="3300" dirty="0"/>
              <a:t>. Task </a:t>
            </a:r>
            <a:r>
              <a:rPr lang="en-IN" sz="3300" dirty="0" smtClean="0"/>
              <a:t>definition; 2. </a:t>
            </a:r>
            <a:r>
              <a:rPr lang="en-IN" sz="3300" dirty="0"/>
              <a:t>Information-seeking </a:t>
            </a:r>
            <a:r>
              <a:rPr lang="en-IN" sz="3300" dirty="0" smtClean="0"/>
              <a:t>strategies; 3</a:t>
            </a:r>
            <a:r>
              <a:rPr lang="en-IN" sz="3300" dirty="0"/>
              <a:t>. Locate and </a:t>
            </a:r>
            <a:r>
              <a:rPr lang="en-IN" sz="3300" dirty="0" smtClean="0"/>
              <a:t>access ; 4</a:t>
            </a:r>
            <a:r>
              <a:rPr lang="en-IN" sz="3300" dirty="0"/>
              <a:t>. Use of </a:t>
            </a:r>
            <a:r>
              <a:rPr lang="en-IN" sz="3300" dirty="0" smtClean="0"/>
              <a:t>information; 5</a:t>
            </a:r>
            <a:r>
              <a:rPr lang="en-IN" sz="3300" dirty="0"/>
              <a:t>. </a:t>
            </a:r>
            <a:r>
              <a:rPr lang="en-IN" sz="3300" dirty="0" smtClean="0"/>
              <a:t>Synthesis; 6</a:t>
            </a:r>
            <a:r>
              <a:rPr lang="en-IN" sz="3300" dirty="0"/>
              <a:t>. Evaluation: </a:t>
            </a:r>
            <a:r>
              <a:rPr lang="en-IN" sz="3300" dirty="0" smtClean="0"/>
              <a:t> </a:t>
            </a:r>
            <a:endParaRPr lang="en-IN" sz="3300" dirty="0"/>
          </a:p>
          <a:p>
            <a:pPr marL="0" indent="0">
              <a:buNone/>
            </a:pPr>
            <a:r>
              <a:rPr lang="en-IN" sz="3300" dirty="0"/>
              <a:t> </a:t>
            </a:r>
          </a:p>
          <a:p>
            <a:pPr marL="0" indent="0">
              <a:buNone/>
            </a:pPr>
            <a:r>
              <a:rPr lang="en-IN" sz="3300" dirty="0"/>
              <a:t>UNIT 3: DIGITAL INFORMATION LITERACY</a:t>
            </a:r>
          </a:p>
          <a:p>
            <a:pPr marL="0" indent="0">
              <a:buNone/>
            </a:pPr>
            <a:r>
              <a:rPr lang="en-IN" sz="3300" dirty="0"/>
              <a:t> </a:t>
            </a:r>
            <a:r>
              <a:rPr lang="en-IN" sz="3300" dirty="0" smtClean="0"/>
              <a:t>The </a:t>
            </a:r>
            <a:r>
              <a:rPr lang="en-IN" sz="3300" dirty="0"/>
              <a:t>nature of online information</a:t>
            </a:r>
          </a:p>
          <a:p>
            <a:pPr>
              <a:buFont typeface="Wingdings" panose="05000000000000000000" pitchFamily="2" charset="2"/>
              <a:buChar char="Ø"/>
            </a:pPr>
            <a:r>
              <a:rPr lang="en-IN" sz="3300" dirty="0" smtClean="0"/>
              <a:t>Exploring </a:t>
            </a:r>
            <a:r>
              <a:rPr lang="en-IN" sz="3300" dirty="0"/>
              <a:t>computer hardware and software</a:t>
            </a:r>
          </a:p>
          <a:p>
            <a:pPr>
              <a:buFont typeface="Wingdings" panose="05000000000000000000" pitchFamily="2" charset="2"/>
              <a:buChar char="Ø"/>
            </a:pPr>
            <a:r>
              <a:rPr lang="en-IN" sz="3300" dirty="0" smtClean="0"/>
              <a:t>Copyright </a:t>
            </a:r>
            <a:r>
              <a:rPr lang="en-IN" sz="3300" dirty="0"/>
              <a:t>laws in the digital information age. Protecting computer software and electronic data</a:t>
            </a:r>
          </a:p>
          <a:p>
            <a:pPr>
              <a:buFont typeface="Wingdings" panose="05000000000000000000" pitchFamily="2" charset="2"/>
              <a:buChar char="Ø"/>
            </a:pPr>
            <a:r>
              <a:rPr lang="en-IN" sz="3300" dirty="0" smtClean="0"/>
              <a:t>Digital </a:t>
            </a:r>
            <a:r>
              <a:rPr lang="en-IN" sz="3300" dirty="0"/>
              <a:t>services, including machine translation, speech to text and audio transcription;</a:t>
            </a:r>
          </a:p>
          <a:p>
            <a:pPr>
              <a:buFont typeface="Wingdings" panose="05000000000000000000" pitchFamily="2" charset="2"/>
              <a:buChar char="Ø"/>
            </a:pPr>
            <a:r>
              <a:rPr lang="en-IN" sz="3300" dirty="0" smtClean="0"/>
              <a:t>Learning </a:t>
            </a:r>
            <a:r>
              <a:rPr lang="en-IN" sz="3300" dirty="0"/>
              <a:t>via the Internet (i.e. e-learning)</a:t>
            </a:r>
          </a:p>
          <a:p>
            <a:pPr>
              <a:buFont typeface="Wingdings" panose="05000000000000000000" pitchFamily="2" charset="2"/>
              <a:buChar char="Ø"/>
            </a:pPr>
            <a:r>
              <a:rPr lang="en-IN" sz="3300" dirty="0" smtClean="0"/>
              <a:t>Digital </a:t>
            </a:r>
            <a:r>
              <a:rPr lang="en-IN" sz="3300" dirty="0"/>
              <a:t>preservation and digital formats</a:t>
            </a:r>
          </a:p>
          <a:p>
            <a:endParaRPr lang="en-IN" dirty="0"/>
          </a:p>
        </p:txBody>
      </p:sp>
    </p:spTree>
    <p:extLst>
      <p:ext uri="{BB962C8B-B14F-4D97-AF65-F5344CB8AC3E}">
        <p14:creationId xmlns:p14="http://schemas.microsoft.com/office/powerpoint/2010/main" val="1035616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435280" cy="4525963"/>
          </a:xfrm>
        </p:spPr>
        <p:txBody>
          <a:bodyPr/>
          <a:lstStyle/>
          <a:p>
            <a:r>
              <a:rPr lang="en-IN" b="1" dirty="0" smtClean="0"/>
              <a:t>While IL Programs at Community level through Public Libraries should not be undermined;</a:t>
            </a:r>
          </a:p>
          <a:p>
            <a:pPr marL="0" indent="0">
              <a:buNone/>
            </a:pPr>
            <a:endParaRPr lang="en-IN" b="1" dirty="0" smtClean="0"/>
          </a:p>
          <a:p>
            <a:r>
              <a:rPr lang="en-IN" b="1" dirty="0" smtClean="0"/>
              <a:t>The focus would be to provide an insight into the IL programs useful for students and teachers of Schools, Colleges and Universities</a:t>
            </a:r>
            <a:endParaRPr lang="en-IN" dirty="0" smtClean="0"/>
          </a:p>
          <a:p>
            <a:endParaRPr lang="en-IN" dirty="0"/>
          </a:p>
        </p:txBody>
      </p:sp>
    </p:spTree>
    <p:extLst>
      <p:ext uri="{BB962C8B-B14F-4D97-AF65-F5344CB8AC3E}">
        <p14:creationId xmlns:p14="http://schemas.microsoft.com/office/powerpoint/2010/main" val="86871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t>IL Program at University of Delhi</a:t>
            </a:r>
            <a:endParaRPr lang="en-IN" sz="4000" b="1" dirty="0"/>
          </a:p>
        </p:txBody>
      </p:sp>
      <p:sp>
        <p:nvSpPr>
          <p:cNvPr id="3" name="Content Placeholder 2"/>
          <p:cNvSpPr>
            <a:spLocks noGrp="1"/>
          </p:cNvSpPr>
          <p:nvPr>
            <p:ph idx="1"/>
          </p:nvPr>
        </p:nvSpPr>
        <p:spPr/>
        <p:txBody>
          <a:bodyPr/>
          <a:lstStyle/>
          <a:p>
            <a:pPr lvl="0"/>
            <a:r>
              <a:rPr lang="en-IN" dirty="0"/>
              <a:t>With this background, I would like to share my experience in handling the IL </a:t>
            </a:r>
            <a:r>
              <a:rPr lang="en-IN" dirty="0" smtClean="0"/>
              <a:t>Programs </a:t>
            </a:r>
            <a:r>
              <a:rPr lang="en-IN" dirty="0"/>
              <a:t>at University of Delhi from 2006 to </a:t>
            </a:r>
            <a:r>
              <a:rPr lang="en-IN" dirty="0" smtClean="0"/>
              <a:t>2010 (the formation period).</a:t>
            </a:r>
            <a:endParaRPr lang="en-IN" dirty="0"/>
          </a:p>
          <a:p>
            <a:endParaRPr lang="en-IN" dirty="0"/>
          </a:p>
          <a:p>
            <a:r>
              <a:rPr lang="en-IN" dirty="0"/>
              <a:t>The </a:t>
            </a:r>
            <a:r>
              <a:rPr lang="en-IN" dirty="0" smtClean="0"/>
              <a:t>Programs </a:t>
            </a:r>
            <a:r>
              <a:rPr lang="en-IN" dirty="0"/>
              <a:t>devised </a:t>
            </a:r>
            <a:r>
              <a:rPr lang="en-IN" dirty="0" smtClean="0"/>
              <a:t>by the Library System </a:t>
            </a:r>
            <a:r>
              <a:rPr lang="en-IN" dirty="0"/>
              <a:t>has been recognised </a:t>
            </a:r>
            <a:r>
              <a:rPr lang="en-IN" dirty="0" smtClean="0"/>
              <a:t>and accepted by </a:t>
            </a:r>
            <a:r>
              <a:rPr lang="en-IN" dirty="0"/>
              <a:t>the </a:t>
            </a:r>
            <a:r>
              <a:rPr lang="en-IN" dirty="0" smtClean="0"/>
              <a:t>Academic Community </a:t>
            </a:r>
            <a:r>
              <a:rPr lang="en-IN" dirty="0"/>
              <a:t>and is continuing.</a:t>
            </a:r>
          </a:p>
          <a:p>
            <a:endParaRPr lang="en-IN" dirty="0"/>
          </a:p>
        </p:txBody>
      </p:sp>
    </p:spTree>
    <p:extLst>
      <p:ext uri="{BB962C8B-B14F-4D97-AF65-F5344CB8AC3E}">
        <p14:creationId xmlns:p14="http://schemas.microsoft.com/office/powerpoint/2010/main" val="2893394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563</TotalTime>
  <Words>2112</Words>
  <Application>Microsoft Office PowerPoint</Application>
  <PresentationFormat>On-screen Show (4:3)</PresentationFormat>
  <Paragraphs>266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Information Literacy Program DULS Experience</vt:lpstr>
      <vt:lpstr>UNESCO’s document “ Global Media and Information Literacy Assessment Framework ” published in  2013 recognises that </vt:lpstr>
      <vt:lpstr>“ Understanding Information Literacy: Primer of UNESCO”  written by Frost Woody Horton </vt:lpstr>
      <vt:lpstr> The Alexandria Proclamation recognises I L as the  “Beacons of the Information Society, illuminating the courses to development, prosperity and freedom”   </vt:lpstr>
      <vt:lpstr>  The Eleven Stages of the Information Literacy Life Cycle  </vt:lpstr>
      <vt:lpstr>  Types of Skills   </vt:lpstr>
      <vt:lpstr>Information Literacy Framework </vt:lpstr>
      <vt:lpstr>PowerPoint Presentation</vt:lpstr>
      <vt:lpstr>IL Program at University of Delhi</vt:lpstr>
      <vt:lpstr>Size of the Outreach Program  </vt:lpstr>
      <vt:lpstr>Approach to IL </vt:lpstr>
      <vt:lpstr>Departments Covered</vt:lpstr>
      <vt:lpstr>PowerPoint Presentation</vt:lpstr>
      <vt:lpstr>Department of Information Technology  Recognised the Program 2007</vt:lpstr>
      <vt:lpstr>PowerPoint Presentation</vt:lpstr>
      <vt:lpstr>PowerPoint Presentation</vt:lpstr>
      <vt:lpstr>PowerPoint Presentation</vt:lpstr>
      <vt:lpstr>Content </vt:lpstr>
      <vt:lpstr>Kinds of Searches</vt:lpstr>
      <vt:lpstr>Online Tutorial</vt:lpstr>
      <vt:lpstr>Online Objective Test </vt:lpstr>
      <vt:lpstr>Credit Point Course  Another Milestone</vt:lpstr>
      <vt:lpstr>ILRC Pre- Course Test</vt:lpstr>
      <vt:lpstr>Credit Point Course Content</vt:lpstr>
      <vt:lpstr>Credit Point Course Content</vt:lpstr>
      <vt:lpstr>Credit Point Course Content</vt:lpstr>
      <vt:lpstr> Does the UNESCO  Framework in Promoting IL is Suitable to Indian Condition ? </vt:lpstr>
      <vt:lpstr>IL course in Library Science Departments</vt:lpstr>
      <vt:lpstr>Who should undertake IL Course</vt:lpstr>
      <vt:lpstr>HENCE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UNESCO’s document “ Global Media and Information Literacy Assessment Framework ” published in  2013 recognises that</dc:title>
  <dc:creator>User</dc:creator>
  <cp:lastModifiedBy>User</cp:lastModifiedBy>
  <cp:revision>55</cp:revision>
  <dcterms:created xsi:type="dcterms:W3CDTF">2014-11-07T09:18:33Z</dcterms:created>
  <dcterms:modified xsi:type="dcterms:W3CDTF">2014-11-16T13:05:40Z</dcterms:modified>
</cp:coreProperties>
</file>